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25" r:id="rId2"/>
    <p:sldId id="268" r:id="rId3"/>
    <p:sldId id="299" r:id="rId4"/>
    <p:sldId id="300" r:id="rId5"/>
    <p:sldId id="298" r:id="rId6"/>
    <p:sldId id="297" r:id="rId7"/>
    <p:sldId id="305" r:id="rId8"/>
    <p:sldId id="307" r:id="rId9"/>
    <p:sldId id="313" r:id="rId10"/>
    <p:sldId id="312" r:id="rId11"/>
    <p:sldId id="308" r:id="rId12"/>
    <p:sldId id="372" r:id="rId13"/>
    <p:sldId id="322" r:id="rId14"/>
    <p:sldId id="352" r:id="rId15"/>
    <p:sldId id="324" r:id="rId16"/>
    <p:sldId id="599" r:id="rId17"/>
    <p:sldId id="502" r:id="rId18"/>
    <p:sldId id="608" r:id="rId19"/>
    <p:sldId id="737" r:id="rId20"/>
    <p:sldId id="689" r:id="rId21"/>
    <p:sldId id="567" r:id="rId22"/>
    <p:sldId id="642" r:id="rId23"/>
    <p:sldId id="641" r:id="rId24"/>
    <p:sldId id="739" r:id="rId25"/>
    <p:sldId id="747" r:id="rId26"/>
    <p:sldId id="758" r:id="rId27"/>
    <p:sldId id="759" r:id="rId28"/>
    <p:sldId id="764" r:id="rId29"/>
    <p:sldId id="765" r:id="rId30"/>
    <p:sldId id="771" r:id="rId31"/>
    <p:sldId id="774" r:id="rId32"/>
    <p:sldId id="782" r:id="rId33"/>
    <p:sldId id="786" r:id="rId34"/>
    <p:sldId id="789" r:id="rId35"/>
    <p:sldId id="506" r:id="rId36"/>
    <p:sldId id="501" r:id="rId37"/>
    <p:sldId id="822" r:id="rId38"/>
    <p:sldId id="824" r:id="rId39"/>
    <p:sldId id="659" r:id="rId40"/>
    <p:sldId id="686" r:id="rId41"/>
    <p:sldId id="517" r:id="rId42"/>
    <p:sldId id="812" r:id="rId43"/>
    <p:sldId id="518" r:id="rId44"/>
    <p:sldId id="553" r:id="rId45"/>
    <p:sldId id="523" r:id="rId46"/>
    <p:sldId id="528" r:id="rId47"/>
    <p:sldId id="683" r:id="rId48"/>
    <p:sldId id="334" r:id="rId49"/>
    <p:sldId id="339" r:id="rId50"/>
    <p:sldId id="665" r:id="rId51"/>
    <p:sldId id="666" r:id="rId52"/>
    <p:sldId id="269" r:id="rId53"/>
  </p:sldIdLst>
  <p:sldSz cx="12192000" cy="6858000"/>
  <p:notesSz cx="6858000" cy="9144000"/>
  <p:embeddedFontLst>
    <p:embeddedFont>
      <p:font typeface="Bauhaus 93" panose="04030905020B02020C02" pitchFamily="82" charset="0"/>
      <p:regular r:id="rId54"/>
    </p:embeddedFont>
    <p:embeddedFont>
      <p:font typeface="116angduk_honesty1.5" panose="020B0600000101010101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FA0B4752-D57A-4DAF-AB5D-17D3D0602522}">
          <p14:sldIdLst>
            <p14:sldId id="325"/>
          </p14:sldIdLst>
        </p14:section>
        <p14:section name="1: 프로젝트 개요" id="{D6506866-ABBE-4D41-A246-404F8E12B322}">
          <p14:sldIdLst>
            <p14:sldId id="268"/>
            <p14:sldId id="299"/>
            <p14:sldId id="300"/>
            <p14:sldId id="298"/>
            <p14:sldId id="297"/>
          </p14:sldIdLst>
        </p14:section>
        <p14:section name="2: 주제 선정" id="{4E6ED906-483E-4C36-B7C0-9BA4BAB4CF49}">
          <p14:sldIdLst>
            <p14:sldId id="305"/>
            <p14:sldId id="307"/>
            <p14:sldId id="313"/>
            <p14:sldId id="312"/>
          </p14:sldIdLst>
        </p14:section>
        <p14:section name="3: 프로젝트 계획" id="{DF31A7C2-126D-4889-8095-661A67AD32CC}">
          <p14:sldIdLst>
            <p14:sldId id="308"/>
            <p14:sldId id="372"/>
            <p14:sldId id="322"/>
            <p14:sldId id="352"/>
            <p14:sldId id="324"/>
            <p14:sldId id="599"/>
          </p14:sldIdLst>
        </p14:section>
        <p14:section name="[메인1]회원" id="{1C5A1BED-C7F9-4391-8580-49C065B67176}">
          <p14:sldIdLst>
            <p14:sldId id="502"/>
            <p14:sldId id="608"/>
            <p14:sldId id="737"/>
            <p14:sldId id="689"/>
            <p14:sldId id="567"/>
            <p14:sldId id="642"/>
            <p14:sldId id="641"/>
          </p14:sldIdLst>
        </p14:section>
        <p14:section name="메인2[점포]" id="{30B17FD8-F767-4871-B13D-9874D964B10B}">
          <p14:sldIdLst>
            <p14:sldId id="739"/>
            <p14:sldId id="747"/>
            <p14:sldId id="758"/>
            <p14:sldId id="759"/>
            <p14:sldId id="764"/>
            <p14:sldId id="765"/>
            <p14:sldId id="771"/>
            <p14:sldId id="774"/>
            <p14:sldId id="782"/>
            <p14:sldId id="786"/>
            <p14:sldId id="789"/>
          </p14:sldIdLst>
        </p14:section>
        <p14:section name="관리자" id="{C42A8F91-473D-4F78-8E0A-5AE7E5B6F1C1}">
          <p14:sldIdLst>
            <p14:sldId id="506"/>
            <p14:sldId id="501"/>
            <p14:sldId id="822"/>
            <p14:sldId id="824"/>
            <p14:sldId id="659"/>
            <p14:sldId id="686"/>
            <p14:sldId id="517"/>
            <p14:sldId id="812"/>
          </p14:sldIdLst>
        </p14:section>
        <p14:section name="관리자[6]부가기능" id="{79BC8BAD-E5B6-4020-B286-F1813414A9E3}">
          <p14:sldIdLst>
            <p14:sldId id="518"/>
            <p14:sldId id="553"/>
            <p14:sldId id="523"/>
            <p14:sldId id="528"/>
            <p14:sldId id="683"/>
          </p14:sldIdLst>
        </p14:section>
        <p14:section name="사용API" id="{CC25A0D9-AEE9-4790-8785-1C89CC94E3BC}">
          <p14:sldIdLst>
            <p14:sldId id="334"/>
            <p14:sldId id="339"/>
            <p14:sldId id="665"/>
            <p14:sldId id="666"/>
          </p14:sldIdLst>
        </p14:section>
        <p14:section name="표지" id="{DB576920-22E8-4834-BA9A-2DF7436067C5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E79DB"/>
    <a:srgbClr val="F2C7CD"/>
    <a:srgbClr val="E8699B"/>
    <a:srgbClr val="F4B9D5"/>
    <a:srgbClr val="EEAACD"/>
    <a:srgbClr val="3A4382"/>
    <a:srgbClr val="D8BCBF"/>
    <a:srgbClr val="FBB0D1"/>
    <a:srgbClr val="5B7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E15D66-7536-4075-96D3-83986E6BD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A09A9A6-D302-4196-8DAA-843AA24E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8609F2-B03C-4BA6-9C35-BF2270B2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703D442-EEE1-4298-BD3B-2E7DDFF0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5CC6236-C0CF-42F1-88AB-3C21B0E0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8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B07C4F-86BF-4FDE-A259-272D3BAB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B144B6E-7FEC-4A6A-96CD-4BACCDBA7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69CC01-A2FF-48A1-9AEC-85D2E510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1A3DF4E-0581-4223-B0DD-0A60994C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DDFAD0-8348-499E-BCE9-D9FE0EBB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1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4A9EF9C-399A-4996-A5C8-A2F359ACD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CCB43AF-9509-4698-A4B3-163E8E605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B3390E-1852-4553-B99D-9323138E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CD9EA3-A5F9-45C7-A69F-D4A3B0E1A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C2A9B4-DACE-41AB-B126-4809E0E3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7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2691AE-48DE-426B-8E73-FAF3F383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98EBF51-6A31-4E4C-AF93-542EFD2D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C91BB68-628E-4C3C-B76B-24903167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0FA051-289A-4505-9801-47DDAC92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33FEDB6-B83D-4FB0-9022-43DBDC4A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81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8FDB31-02EB-4487-B3EF-69614553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241E1D-CADF-4031-913E-F18C04313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467FE3-FBD8-4230-BD0A-EE5F968D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5A955FC-F508-4388-B214-A6CD0450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BC6763-4A59-4E06-B449-85EB294D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06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57ED625-1302-4D74-976F-48F0B572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166175-F985-434E-B4ED-290A22C24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281E79E-0EB4-4D25-97C1-1D0A5AE11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F6B12EA-7D0A-4E6E-B4B1-BF62C238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12CD3F5-2298-4C37-B22F-BC005EA9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BC82ADE-D36E-43E4-8DE8-17EFA5DF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2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64F94D-A57F-44A9-8CCB-E05934E2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69B0DCE-F16F-4D65-9F37-4D55EA2B5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203D839-6DB1-4455-B9E8-8A94C9FE2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9EA3DA8-39DB-420A-AC5C-6E14BDFF7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D97C22E6-2BBA-4355-80AD-47991912A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B5301C5-DE9B-43F2-BB61-485F519BE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03A2C8F-B5FF-4CD2-A5A4-A1933BC1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E8E8D91-71F5-4A82-A03D-A3327B3F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5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931083-1C5F-43BA-B66D-DFCAACF7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D5A650D-FF4B-4798-B619-0C26175C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B82E2A2-756D-48AC-86F6-C2F08703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8182E16-578F-4877-81C6-1E782F74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0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DD711F0-2D93-453D-AFE6-36871B06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FAFC4A8-AF5E-4C4D-A967-B909BA29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FE223C4-A5F7-4D9C-ADC6-CDCCBF8B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2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147340-36FB-4330-8AEC-68C1F30B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73A5E3E-CB59-4905-8DCA-914F23B57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D71D001-C2C9-4B57-8144-870AFAAA8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AAF079F-F762-4677-B473-0537CE12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BB45117-7152-4237-89FA-5B278BEA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7C84C3-CFE7-4D13-8777-96514E93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2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234CBD-F2D3-4185-93B8-C59D9D95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8F24335-8CDB-4FFD-BC3D-D9C3CF29F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15BA60D-6AE7-4F3B-BB50-4DD09E829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A598B7-C180-4177-B424-1514E6DA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ADFAE62-FA64-40B7-93FD-DE829135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D01D31-0980-456C-BE4F-0CAF7FFD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6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D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E29C2A2-B4A7-4B85-8ED2-3EA73C71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B0CBE05-26B8-4F65-A21D-115993043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C9E43DC-042C-4792-965F-2E698A1D9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0D24-2B30-4CB5-BAC0-BBA8CF04AA7E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F7280E5-EFC4-4EC9-9CB4-FD4F5EC1A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13A78A5-061C-4C66-A1DB-77543BC69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6404C-993B-4CE1-8E22-F5BF4D208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3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3.wdp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1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D25211-1CD5-4EAF-A7E2-012EC698BC7E}"/>
              </a:ext>
            </a:extLst>
          </p:cNvPr>
          <p:cNvSpPr txBox="1"/>
          <p:nvPr/>
        </p:nvSpPr>
        <p:spPr>
          <a:xfrm>
            <a:off x="2328782" y="1727200"/>
            <a:ext cx="75344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FLEX DELIEVERY</a:t>
            </a:r>
            <a:endParaRPr lang="ko-KR" altLang="en-US" sz="8800" dirty="0">
              <a:ln>
                <a:solidFill>
                  <a:schemeClr val="bg1"/>
                </a:solidFill>
              </a:ln>
              <a:noFill/>
              <a:latin typeface="Bauhaus 93" panose="04030905020B02020C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6A1B84-7E70-4561-8E7B-5463E26A0ED4}"/>
              </a:ext>
            </a:extLst>
          </p:cNvPr>
          <p:cNvSpPr txBox="1"/>
          <p:nvPr/>
        </p:nvSpPr>
        <p:spPr>
          <a:xfrm>
            <a:off x="2328782" y="2301201"/>
            <a:ext cx="75344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FLEX DELIEVERY</a:t>
            </a:r>
            <a:endParaRPr lang="ko-KR" altLang="en-US" sz="8800" dirty="0">
              <a:ln>
                <a:solidFill>
                  <a:schemeClr val="bg1"/>
                </a:solidFill>
              </a:ln>
              <a:noFill/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0B7134-968A-4200-92D5-3370FA7309C4}"/>
              </a:ext>
            </a:extLst>
          </p:cNvPr>
          <p:cNvSpPr txBox="1"/>
          <p:nvPr/>
        </p:nvSpPr>
        <p:spPr>
          <a:xfrm>
            <a:off x="2328782" y="2872701"/>
            <a:ext cx="75344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FLEX DELIEVERY</a:t>
            </a:r>
            <a:endParaRPr lang="ko-KR" altLang="en-US" sz="8800" dirty="0">
              <a:ln>
                <a:solidFill>
                  <a:schemeClr val="bg1"/>
                </a:solidFill>
              </a:ln>
              <a:noFill/>
              <a:latin typeface="Bauhaus 93" panose="04030905020B02020C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2328781" y="3429000"/>
            <a:ext cx="75344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EBD01"/>
                </a:solidFill>
                <a:latin typeface="Bauhaus 93" panose="04030905020B02020C02" pitchFamily="82" charset="0"/>
              </a:rPr>
              <a:t>FLEX DELIEVERY</a:t>
            </a:r>
            <a:endParaRPr lang="ko-KR" altLang="en-US" sz="8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EBD0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58EC7-91A1-42E1-8428-64547C8A63D2}"/>
              </a:ext>
            </a:extLst>
          </p:cNvPr>
          <p:cNvSpPr/>
          <p:nvPr/>
        </p:nvSpPr>
        <p:spPr>
          <a:xfrm>
            <a:off x="622300" y="736600"/>
            <a:ext cx="10998200" cy="54483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레고, 장난감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57588F51-E382-4CD2-AAE2-368473BF83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B8B7F0"/>
              </a:clrFrom>
              <a:clrTo>
                <a:srgbClr val="B8B7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049" y="4174350"/>
            <a:ext cx="2155452" cy="2155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16984B8-9890-43E4-AAD4-57B6620AC275}"/>
              </a:ext>
            </a:extLst>
          </p:cNvPr>
          <p:cNvSpPr txBox="1"/>
          <p:nvPr/>
        </p:nvSpPr>
        <p:spPr>
          <a:xfrm>
            <a:off x="622300" y="181979"/>
            <a:ext cx="6173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윤희영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김백신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김정만 박수정 </a:t>
            </a:r>
            <a:r>
              <a:rPr lang="ko-KR" altLang="en-US" sz="20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박지안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양현준 이소정</a:t>
            </a:r>
          </a:p>
        </p:txBody>
      </p:sp>
    </p:spTree>
    <p:extLst>
      <p:ext uri="{BB962C8B-B14F-4D97-AF65-F5344CB8AC3E}">
        <p14:creationId xmlns:p14="http://schemas.microsoft.com/office/powerpoint/2010/main" val="352369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4143169" cy="914400"/>
            <a:chOff x="631081" y="1827767"/>
            <a:chExt cx="4143169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3228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벤치마킹</a:t>
              </a:r>
              <a:r>
                <a:rPr lang="en-US" altLang="ko-KR" sz="2400" dirty="0">
                  <a:latin typeface="+mj-ea"/>
                  <a:ea typeface="+mj-ea"/>
                </a:rPr>
                <a:t>: </a:t>
              </a:r>
              <a:r>
                <a:rPr lang="ko-KR" altLang="en-US" sz="2400" dirty="0">
                  <a:latin typeface="+mj-ea"/>
                  <a:ea typeface="+mj-ea"/>
                </a:rPr>
                <a:t>배달의 민족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:a16="http://schemas.microsoft.com/office/drawing/2014/main" xmlns="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193E617-3934-4BF4-94F8-8663C83B32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16195"/>
          <a:stretch/>
        </p:blipFill>
        <p:spPr>
          <a:xfrm>
            <a:off x="1545481" y="3009779"/>
            <a:ext cx="2252660" cy="3525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ACADD48-35ED-4EB2-B012-58473F2EBE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" b="17783"/>
          <a:stretch/>
        </p:blipFill>
        <p:spPr>
          <a:xfrm>
            <a:off x="3048238" y="2713278"/>
            <a:ext cx="2267685" cy="3525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B43651E-F5B9-498D-9DC0-FE77475025B5}"/>
              </a:ext>
            </a:extLst>
          </p:cNvPr>
          <p:cNvSpPr txBox="1"/>
          <p:nvPr/>
        </p:nvSpPr>
        <p:spPr>
          <a:xfrm>
            <a:off x="5692964" y="3009779"/>
            <a:ext cx="6282434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장점</a:t>
            </a:r>
            <a:endParaRPr lang="en-US" altLang="ko-KR" dirty="0">
              <a:solidFill>
                <a:srgbClr val="0070C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현 배달 어플 중 가장 높은 선호도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직관적인 </a:t>
            </a:r>
            <a:r>
              <a:rPr lang="en-US" altLang="ko-KR" dirty="0">
                <a:latin typeface="+mn-ea"/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웹에서 점포관리기능을 벤치마킹할 수 있었음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단점</a:t>
            </a:r>
            <a:endParaRPr lang="en-US" altLang="ko-KR" dirty="0">
              <a:solidFill>
                <a:srgbClr val="FF0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웹페이지에서 주문이 불가능</a:t>
            </a:r>
            <a:endParaRPr lang="en-US" altLang="ko-KR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8F51F040-C061-48D5-AB2D-F755CE32DE59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633B26A1-581E-438C-8B8F-9BC5214F558B}"/>
                </a:ext>
              </a:extLst>
            </p:cNvPr>
            <p:cNvSpPr/>
            <p:nvPr/>
          </p:nvSpPr>
          <p:spPr>
            <a:xfrm>
              <a:off x="4998326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3831344-2746-4A9A-9EDE-72A82BAAAA75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</a:t>
              </a:r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CH3 CH4 CH5 CH6 CH7 CH8 CH9</a:t>
              </a:r>
              <a:endParaRPr lang="ko-KR" altLang="en-US" sz="2800" spc="300" dirty="0"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82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5113328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BC2163C3-4CBC-4231-90EA-8683F9436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418552"/>
              </p:ext>
            </p:extLst>
          </p:nvPr>
        </p:nvGraphicFramePr>
        <p:xfrm>
          <a:off x="1516919" y="2566148"/>
          <a:ext cx="10044000" cy="3942137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575392">
                  <a:extLst>
                    <a:ext uri="{9D8B030D-6E8A-4147-A177-3AD203B41FA5}">
                      <a16:colId xmlns:a16="http://schemas.microsoft.com/office/drawing/2014/main" xmlns="" val="1385909005"/>
                    </a:ext>
                  </a:extLst>
                </a:gridCol>
                <a:gridCol w="1160608">
                  <a:extLst>
                    <a:ext uri="{9D8B030D-6E8A-4147-A177-3AD203B41FA5}">
                      <a16:colId xmlns:a16="http://schemas.microsoft.com/office/drawing/2014/main" xmlns="" val="287578713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xmlns="" val="210246583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xmlns="" val="110625405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xmlns="" val="179871771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xmlns="" val="285467142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xmlns="" val="3196568220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xmlns="" val="3864291508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xmlns="" val="709908032"/>
                    </a:ext>
                  </a:extLst>
                </a:gridCol>
              </a:tblGrid>
              <a:tr h="558137">
                <a:tc gridSpan="2"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</a:p>
                  </a:txBody>
                  <a:tcPr marL="88814" marR="88814" marT="44407" marB="44407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EBD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3823388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기획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extLst>
                  <a:ext uri="{0D108BD9-81ED-4DB2-BD59-A6C34878D82A}">
                    <a16:rowId xmlns:a16="http://schemas.microsoft.com/office/drawing/2014/main" xmlns="" val="560709886"/>
                  </a:ext>
                </a:extLst>
              </a:tr>
              <a:tr h="504000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분석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/>
                </a:tc>
                <a:extLst>
                  <a:ext uri="{0D108BD9-81ED-4DB2-BD59-A6C34878D82A}">
                    <a16:rowId xmlns:a16="http://schemas.microsoft.com/office/drawing/2014/main" xmlns="" val="2025854801"/>
                  </a:ext>
                </a:extLst>
              </a:tr>
              <a:tr h="396000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디자인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메인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30750465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세부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793830850"/>
                  </a:ext>
                </a:extLst>
              </a:tr>
              <a:tr h="396000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프로그래밍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중심기능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5903355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세부기능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126491250"/>
                  </a:ext>
                </a:extLst>
              </a:tr>
              <a:tr h="396000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디버깅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8814" marR="88814" marT="44407" marB="44407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차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B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3092444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최종</a:t>
                      </a:r>
                    </a:p>
                  </a:txBody>
                  <a:tcPr marL="88814" marR="88814" marT="44407" marB="444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BD0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14" marR="88814" marT="44407" marB="44407" anchor="ctr">
                    <a:lnT w="12700" cap="flat" cmpd="sng" algn="ctr">
                      <a:solidFill>
                        <a:srgbClr val="FFC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5258162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3BB8C26C-726C-44BD-82BC-19FDFDDCC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49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xmlns="" id="{09755E15-F8AC-4A35-884B-736E9CBEFDB8}"/>
              </a:ext>
            </a:extLst>
          </p:cNvPr>
          <p:cNvSpPr/>
          <p:nvPr/>
        </p:nvSpPr>
        <p:spPr>
          <a:xfrm rot="5400000">
            <a:off x="4978752" y="2539227"/>
            <a:ext cx="252878" cy="167681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AC01DC9-E35D-4BB9-A924-8C9880A5C8B8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081FA2D-3B32-41B8-9956-B0D1C4D8D70D}"/>
                </a:ext>
              </a:extLst>
            </p:cNvPr>
            <p:cNvSpPr/>
            <p:nvPr/>
          </p:nvSpPr>
          <p:spPr>
            <a:xfrm>
              <a:off x="5864600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0E0F9FC-3291-47EE-BA4A-A2DF07844B0A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CH3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E077E47-DC9E-464C-B46B-5FC8826F0A1E}"/>
              </a:ext>
            </a:extLst>
          </p:cNvPr>
          <p:cNvGrpSpPr/>
          <p:nvPr/>
        </p:nvGrpSpPr>
        <p:grpSpPr>
          <a:xfrm>
            <a:off x="631081" y="1731512"/>
            <a:ext cx="2339790" cy="914400"/>
            <a:chOff x="631081" y="1731512"/>
            <a:chExt cx="2339790" cy="9144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89E036D7-B723-41E4-B6FB-8BD5AFF4B082}"/>
                </a:ext>
              </a:extLst>
            </p:cNvPr>
            <p:cNvSpPr txBox="1"/>
            <p:nvPr/>
          </p:nvSpPr>
          <p:spPr>
            <a:xfrm>
              <a:off x="1545481" y="2051729"/>
              <a:ext cx="1425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제작일정</a:t>
              </a:r>
            </a:p>
          </p:txBody>
        </p:sp>
        <p:pic>
          <p:nvPicPr>
            <p:cNvPr id="29" name="그래픽 28" descr="쇼핑백 단색으로 채워진">
              <a:extLst>
                <a:ext uri="{FF2B5EF4-FFF2-40B4-BE49-F238E27FC236}">
                  <a16:creationId xmlns:a16="http://schemas.microsoft.com/office/drawing/2014/main" xmlns="" id="{EF553911-00CA-4BB9-8546-6A3ABFA25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731512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xmlns="" id="{AFB81A23-B12B-4400-8BC6-604AC6659BE7}"/>
              </a:ext>
            </a:extLst>
          </p:cNvPr>
          <p:cNvSpPr/>
          <p:nvPr/>
        </p:nvSpPr>
        <p:spPr>
          <a:xfrm rot="5400000">
            <a:off x="9340561" y="4877924"/>
            <a:ext cx="240143" cy="207688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29B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xmlns="" id="{E5C16182-F5C1-415A-B30B-6EF642ACDB71}"/>
              </a:ext>
            </a:extLst>
          </p:cNvPr>
          <p:cNvSpPr/>
          <p:nvPr/>
        </p:nvSpPr>
        <p:spPr>
          <a:xfrm rot="5400000">
            <a:off x="8302121" y="3041522"/>
            <a:ext cx="240143" cy="415376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B3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xmlns="" id="{82AF6843-8A57-4FB7-8CEA-73CC91B0CB7F}"/>
              </a:ext>
            </a:extLst>
          </p:cNvPr>
          <p:cNvSpPr/>
          <p:nvPr/>
        </p:nvSpPr>
        <p:spPr>
          <a:xfrm rot="5400000">
            <a:off x="6772856" y="3302573"/>
            <a:ext cx="240144" cy="20566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F47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xmlns="" id="{783F0F26-5315-4454-B6D7-24A9E97F43F0}"/>
              </a:ext>
            </a:extLst>
          </p:cNvPr>
          <p:cNvSpPr/>
          <p:nvPr/>
        </p:nvSpPr>
        <p:spPr>
          <a:xfrm rot="5400000">
            <a:off x="5466717" y="2549674"/>
            <a:ext cx="252878" cy="2665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A7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xmlns="" id="{817C2104-E70D-473A-B409-7CABF2FDABEB}"/>
              </a:ext>
            </a:extLst>
          </p:cNvPr>
          <p:cNvSpPr/>
          <p:nvPr/>
        </p:nvSpPr>
        <p:spPr>
          <a:xfrm rot="5400000">
            <a:off x="8639992" y="2328491"/>
            <a:ext cx="240144" cy="482950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319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xmlns="" id="{602C9CED-4A10-4583-BE07-48024449B2DF}"/>
              </a:ext>
            </a:extLst>
          </p:cNvPr>
          <p:cNvSpPr/>
          <p:nvPr/>
        </p:nvSpPr>
        <p:spPr>
          <a:xfrm rot="5400000">
            <a:off x="9154061" y="3221939"/>
            <a:ext cx="240143" cy="457356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EA4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xmlns="" id="{1675B89B-6FAB-438E-AC23-128F617BB037}"/>
              </a:ext>
            </a:extLst>
          </p:cNvPr>
          <p:cNvSpPr/>
          <p:nvPr/>
        </p:nvSpPr>
        <p:spPr>
          <a:xfrm rot="5400000">
            <a:off x="10910459" y="5788385"/>
            <a:ext cx="239073" cy="10618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85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6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3AD88C8E-B209-4051-BEBE-317E534650E3}"/>
              </a:ext>
            </a:extLst>
          </p:cNvPr>
          <p:cNvGrpSpPr/>
          <p:nvPr/>
        </p:nvGrpSpPr>
        <p:grpSpPr>
          <a:xfrm>
            <a:off x="1135212" y="2625755"/>
            <a:ext cx="1207003" cy="1852769"/>
            <a:chOff x="5916929" y="2708271"/>
            <a:chExt cx="1207003" cy="155607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01922D3A-6C24-45EF-A873-C8CDD7968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32" t="8139" r="64303" b="64325"/>
            <a:stretch/>
          </p:blipFill>
          <p:spPr>
            <a:xfrm>
              <a:off x="5916929" y="2708271"/>
              <a:ext cx="1207003" cy="129502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DE0C031-5624-4660-B953-B3C4E622B661}"/>
                </a:ext>
              </a:extLst>
            </p:cNvPr>
            <p:cNvSpPr txBox="1"/>
            <p:nvPr/>
          </p:nvSpPr>
          <p:spPr>
            <a:xfrm>
              <a:off x="6112618" y="3925793"/>
              <a:ext cx="8066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j-ea"/>
                  <a:ea typeface="+mj-ea"/>
                </a:rPr>
                <a:t>김정만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5F7D3989-8991-4AD8-8696-66C390F64E67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70CFB6C7-7AF6-4140-BE9C-45E475885549}"/>
                </a:ext>
              </a:extLst>
            </p:cNvPr>
            <p:cNvSpPr/>
            <p:nvPr/>
          </p:nvSpPr>
          <p:spPr>
            <a:xfrm>
              <a:off x="5864600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8066502A-FF38-4BF9-BB9B-39DBD338F6D6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CH3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AB14E3F-1FB7-4836-8EBD-0D035523A896}"/>
              </a:ext>
            </a:extLst>
          </p:cNvPr>
          <p:cNvSpPr txBox="1"/>
          <p:nvPr/>
        </p:nvSpPr>
        <p:spPr>
          <a:xfrm>
            <a:off x="2604001" y="2606525"/>
            <a:ext cx="9156457" cy="3744000"/>
          </a:xfrm>
          <a:prstGeom prst="rect">
            <a:avLst/>
          </a:prstGeom>
          <a:noFill/>
        </p:spPr>
        <p:txBody>
          <a:bodyPr wrap="square" numCol="3" spcCol="10800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벤치마킹</a:t>
            </a:r>
            <a:r>
              <a:rPr lang="en-US" altLang="ko-KR" dirty="0"/>
              <a:t>(</a:t>
            </a:r>
            <a:r>
              <a:rPr lang="ko-KR" altLang="en-US" dirty="0"/>
              <a:t>더존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 벤치마킹 </a:t>
            </a:r>
            <a:r>
              <a:rPr lang="en-US" altLang="ko-KR" dirty="0"/>
              <a:t>(</a:t>
            </a:r>
            <a:r>
              <a:rPr lang="ko-KR" altLang="en-US" dirty="0"/>
              <a:t>요기요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배달의 민족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WBS (</a:t>
            </a:r>
            <a:r>
              <a:rPr lang="ko-KR" altLang="en-US" dirty="0"/>
              <a:t>점포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</a:p>
          <a:p>
            <a:r>
              <a:rPr lang="ko-KR" altLang="en-US" dirty="0" err="1"/>
              <a:t>깃허브</a:t>
            </a:r>
            <a:r>
              <a:rPr lang="ko-KR" altLang="en-US" dirty="0"/>
              <a:t> 스터디</a:t>
            </a:r>
          </a:p>
          <a:p>
            <a:endParaRPr lang="ko-KR" altLang="en-US" dirty="0"/>
          </a:p>
          <a:p>
            <a:r>
              <a:rPr lang="ko-KR" altLang="en-US" dirty="0" err="1"/>
              <a:t>사이트맵</a:t>
            </a:r>
            <a:r>
              <a:rPr lang="en-US" altLang="ko-KR" dirty="0"/>
              <a:t>(</a:t>
            </a:r>
            <a:r>
              <a:rPr lang="ko-KR" altLang="en-US" dirty="0"/>
              <a:t>점포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</a:p>
          <a:p>
            <a:r>
              <a:rPr lang="en-US" altLang="ko-KR" dirty="0"/>
              <a:t>FBS (</a:t>
            </a:r>
            <a:r>
              <a:rPr lang="ko-KR" altLang="en-US" dirty="0"/>
              <a:t>공통 및 회원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</a:p>
          <a:p>
            <a:r>
              <a:rPr lang="en-US" altLang="ko-KR" dirty="0"/>
              <a:t>FBS (</a:t>
            </a:r>
            <a:r>
              <a:rPr lang="ko-KR" altLang="en-US" dirty="0"/>
              <a:t>점포</a:t>
            </a:r>
            <a:r>
              <a:rPr lang="en-US" altLang="ko-KR" dirty="0"/>
              <a:t>) </a:t>
            </a:r>
            <a:r>
              <a:rPr lang="ko-KR" altLang="en-US" dirty="0"/>
              <a:t>수정</a:t>
            </a:r>
          </a:p>
          <a:p>
            <a:r>
              <a:rPr lang="ko-KR" altLang="en-US" dirty="0" err="1"/>
              <a:t>사이트맵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회원</a:t>
            </a:r>
            <a:r>
              <a:rPr lang="en-US" altLang="ko-KR" dirty="0"/>
              <a:t>/</a:t>
            </a:r>
            <a:r>
              <a:rPr lang="ko-KR" altLang="en-US" dirty="0"/>
              <a:t>비회원</a:t>
            </a:r>
            <a:r>
              <a:rPr lang="en-US" altLang="ko-KR" dirty="0"/>
              <a:t>1) </a:t>
            </a:r>
            <a:r>
              <a:rPr lang="ko-KR" altLang="en-US" dirty="0"/>
              <a:t>수정</a:t>
            </a:r>
          </a:p>
          <a:p>
            <a:r>
              <a:rPr lang="en-US" altLang="ko-KR" dirty="0"/>
              <a:t>API </a:t>
            </a:r>
            <a:r>
              <a:rPr lang="ko-KR" altLang="en-US" dirty="0"/>
              <a:t>및 라이브러리 탐색</a:t>
            </a:r>
          </a:p>
          <a:p>
            <a:r>
              <a:rPr lang="ko-KR" altLang="en-US" dirty="0"/>
              <a:t>스프링 스터디</a:t>
            </a:r>
          </a:p>
          <a:p>
            <a:r>
              <a:rPr lang="ko-KR" altLang="en-US" dirty="0" err="1"/>
              <a:t>페이징</a:t>
            </a:r>
            <a:r>
              <a:rPr lang="ko-KR" altLang="en-US" dirty="0"/>
              <a:t> 처리 스터디</a:t>
            </a:r>
            <a:endParaRPr lang="en-US" altLang="ko-KR" dirty="0"/>
          </a:p>
          <a:p>
            <a:r>
              <a:rPr lang="ko-KR" altLang="en-US" dirty="0" err="1"/>
              <a:t>뷰페이지</a:t>
            </a:r>
            <a:endParaRPr lang="en-US" altLang="ko-KR" dirty="0"/>
          </a:p>
          <a:p>
            <a:r>
              <a:rPr lang="en-US" altLang="ko-KR" dirty="0"/>
              <a:t>&lt; </a:t>
            </a:r>
            <a:r>
              <a:rPr lang="ko-KR" altLang="en-US" dirty="0"/>
              <a:t>회원가입 </a:t>
            </a:r>
            <a:r>
              <a:rPr lang="en-US" altLang="ko-KR" dirty="0"/>
              <a:t>/ </a:t>
            </a:r>
            <a:r>
              <a:rPr lang="ko-KR" altLang="en-US" dirty="0"/>
              <a:t>주소조회 </a:t>
            </a:r>
            <a:r>
              <a:rPr lang="en-US" altLang="ko-KR" dirty="0"/>
              <a:t>/ 1:1</a:t>
            </a:r>
          </a:p>
          <a:p>
            <a:r>
              <a:rPr lang="ko-KR" altLang="en-US" dirty="0"/>
              <a:t>문의 </a:t>
            </a:r>
            <a:r>
              <a:rPr lang="en-US" altLang="ko-KR" dirty="0"/>
              <a:t>/ </a:t>
            </a:r>
            <a:r>
              <a:rPr lang="ko-KR" altLang="en-US" dirty="0"/>
              <a:t>자주하는 질문 </a:t>
            </a:r>
            <a:r>
              <a:rPr lang="en-US" altLang="ko-KR" dirty="0"/>
              <a:t>/ </a:t>
            </a:r>
            <a:r>
              <a:rPr lang="ko-KR" altLang="en-US" dirty="0"/>
              <a:t>회원</a:t>
            </a:r>
            <a:endParaRPr lang="en-US" altLang="ko-KR" dirty="0"/>
          </a:p>
          <a:p>
            <a:r>
              <a:rPr lang="ko-KR" altLang="en-US" dirty="0"/>
              <a:t>정보수정 </a:t>
            </a:r>
            <a:r>
              <a:rPr lang="en-US" altLang="ko-KR" dirty="0"/>
              <a:t>/ </a:t>
            </a:r>
            <a:r>
              <a:rPr lang="ko-KR" altLang="en-US" dirty="0"/>
              <a:t>점포목록 </a:t>
            </a:r>
            <a:r>
              <a:rPr lang="en-US" altLang="ko-KR" dirty="0"/>
              <a:t>/ </a:t>
            </a:r>
            <a:r>
              <a:rPr lang="ko-KR" altLang="en-US" dirty="0"/>
              <a:t>점포 </a:t>
            </a:r>
            <a:r>
              <a:rPr lang="en-US" altLang="ko-KR" dirty="0"/>
              <a:t>   </a:t>
            </a:r>
            <a:r>
              <a:rPr lang="ko-KR" altLang="en-US" dirty="0"/>
              <a:t>상세정보 </a:t>
            </a:r>
            <a:r>
              <a:rPr lang="en-US" altLang="ko-KR" dirty="0"/>
              <a:t>/ </a:t>
            </a:r>
            <a:r>
              <a:rPr lang="ko-KR" altLang="en-US" dirty="0"/>
              <a:t>점포 메뉴목록</a:t>
            </a:r>
            <a:r>
              <a:rPr lang="en-US" altLang="ko-KR" dirty="0"/>
              <a:t> 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기능구현</a:t>
            </a:r>
            <a:endParaRPr lang="en-US" altLang="ko-KR" dirty="0"/>
          </a:p>
          <a:p>
            <a:r>
              <a:rPr lang="en-US" altLang="ko-KR" dirty="0"/>
              <a:t>&lt; </a:t>
            </a:r>
            <a:r>
              <a:rPr lang="ko-KR" altLang="en-US" dirty="0"/>
              <a:t>회원가입 </a:t>
            </a:r>
            <a:r>
              <a:rPr lang="en-US" altLang="ko-KR" dirty="0"/>
              <a:t>/  </a:t>
            </a:r>
            <a:r>
              <a:rPr lang="ko-KR" altLang="en-US" dirty="0"/>
              <a:t>주소조회 </a:t>
            </a:r>
            <a:r>
              <a:rPr lang="en-US" altLang="ko-KR" dirty="0"/>
              <a:t>/ </a:t>
            </a:r>
          </a:p>
          <a:p>
            <a:r>
              <a:rPr lang="ko-KR" altLang="en-US" dirty="0"/>
              <a:t>아이디 중복확인 </a:t>
            </a:r>
            <a:r>
              <a:rPr lang="en-US" altLang="ko-KR" dirty="0"/>
              <a:t>/ </a:t>
            </a:r>
            <a:r>
              <a:rPr lang="ko-KR" altLang="en-US" dirty="0"/>
              <a:t>회원정보</a:t>
            </a:r>
            <a:endParaRPr lang="en-US" altLang="ko-KR" dirty="0"/>
          </a:p>
          <a:p>
            <a:r>
              <a:rPr lang="ko-KR" altLang="en-US" dirty="0"/>
              <a:t>조회 </a:t>
            </a:r>
            <a:r>
              <a:rPr lang="en-US" altLang="ko-KR" dirty="0"/>
              <a:t>/ </a:t>
            </a:r>
            <a:r>
              <a:rPr lang="ko-KR" altLang="en-US" dirty="0"/>
              <a:t>회원정보 수정 </a:t>
            </a:r>
            <a:r>
              <a:rPr lang="en-US" altLang="ko-KR" dirty="0"/>
              <a:t>/ 1:1</a:t>
            </a:r>
          </a:p>
          <a:p>
            <a:r>
              <a:rPr lang="ko-KR" altLang="en-US" dirty="0"/>
              <a:t>문의조회 </a:t>
            </a:r>
            <a:r>
              <a:rPr lang="en-US" altLang="ko-KR" dirty="0"/>
              <a:t>/ 1:1</a:t>
            </a:r>
            <a:r>
              <a:rPr lang="ko-KR" altLang="en-US" dirty="0"/>
              <a:t> 문의등록 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1:1 </a:t>
            </a:r>
            <a:r>
              <a:rPr lang="ko-KR" altLang="en-US" dirty="0"/>
              <a:t>문의삭제 </a:t>
            </a:r>
            <a:r>
              <a:rPr lang="en-US" altLang="ko-KR" dirty="0"/>
              <a:t>/ </a:t>
            </a:r>
            <a:r>
              <a:rPr lang="ko-KR" altLang="en-US" dirty="0"/>
              <a:t>자주하는 질문 조회 </a:t>
            </a:r>
            <a:r>
              <a:rPr lang="en-US" altLang="ko-KR" dirty="0"/>
              <a:t>/ </a:t>
            </a:r>
            <a:r>
              <a:rPr lang="ko-KR" altLang="en-US" dirty="0"/>
              <a:t>회원정보 조회 </a:t>
            </a:r>
            <a:r>
              <a:rPr lang="en-US" altLang="ko-KR" dirty="0"/>
              <a:t>/ </a:t>
            </a:r>
            <a:r>
              <a:rPr lang="ko-KR" altLang="en-US" dirty="0"/>
              <a:t>회원</a:t>
            </a:r>
            <a:endParaRPr lang="en-US" altLang="ko-KR" dirty="0"/>
          </a:p>
          <a:p>
            <a:r>
              <a:rPr lang="ko-KR" altLang="en-US" dirty="0"/>
              <a:t>정보수정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도로명주소 </a:t>
            </a:r>
            <a:r>
              <a:rPr lang="en-US" altLang="ko-KR" dirty="0"/>
              <a:t>API</a:t>
            </a:r>
          </a:p>
          <a:p>
            <a:r>
              <a:rPr lang="en-US" altLang="ko-KR" dirty="0"/>
              <a:t>AJAX </a:t>
            </a:r>
            <a:r>
              <a:rPr lang="ko-KR" altLang="en-US" dirty="0" err="1"/>
              <a:t>페이징</a:t>
            </a:r>
            <a:endParaRPr lang="en-US" altLang="ko-KR" dirty="0"/>
          </a:p>
          <a:p>
            <a:r>
              <a:rPr lang="ko-KR" altLang="en-US" dirty="0"/>
              <a:t>동적 </a:t>
            </a:r>
            <a:r>
              <a:rPr lang="en-US" altLang="ko-KR" dirty="0"/>
              <a:t>HTML </a:t>
            </a:r>
            <a:r>
              <a:rPr lang="ko-KR" altLang="en-US" dirty="0"/>
              <a:t>코드 생성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E1EEC7E-7779-4293-8BB6-2D1B6DDD6D5A}"/>
              </a:ext>
            </a:extLst>
          </p:cNvPr>
          <p:cNvGrpSpPr/>
          <p:nvPr/>
        </p:nvGrpSpPr>
        <p:grpSpPr>
          <a:xfrm>
            <a:off x="2243431" y="2588584"/>
            <a:ext cx="520321" cy="1548213"/>
            <a:chOff x="2216762" y="2640910"/>
            <a:chExt cx="520321" cy="1548213"/>
          </a:xfrm>
        </p:grpSpPr>
        <p:pic>
          <p:nvPicPr>
            <p:cNvPr id="20" name="Picture 2" descr="Check Mark Icon 703438">
              <a:extLst>
                <a:ext uri="{FF2B5EF4-FFF2-40B4-BE49-F238E27FC236}">
                  <a16:creationId xmlns:a16="http://schemas.microsoft.com/office/drawing/2014/main" xmlns="" id="{723F17B0-1C40-4F99-A579-81D3E1502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680" y="264091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Check Mark Icon 703438">
              <a:extLst>
                <a:ext uri="{FF2B5EF4-FFF2-40B4-BE49-F238E27FC236}">
                  <a16:creationId xmlns:a16="http://schemas.microsoft.com/office/drawing/2014/main" xmlns="" id="{F909ED9C-A38A-4244-B0F4-E2FD0E30D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56" y="2903095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Check Mark Icon 703438">
              <a:extLst>
                <a:ext uri="{FF2B5EF4-FFF2-40B4-BE49-F238E27FC236}">
                  <a16:creationId xmlns:a16="http://schemas.microsoft.com/office/drawing/2014/main" xmlns="" id="{4DE8B627-D060-4794-ABD9-53DEBAD25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559" y="316528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heck Mark Icon 703438">
              <a:extLst>
                <a:ext uri="{FF2B5EF4-FFF2-40B4-BE49-F238E27FC236}">
                  <a16:creationId xmlns:a16="http://schemas.microsoft.com/office/drawing/2014/main" xmlns="" id="{23085B61-1237-44CB-AE52-4C215F00A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6762" y="3426441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heck Mark Icon 703438">
              <a:extLst>
                <a:ext uri="{FF2B5EF4-FFF2-40B4-BE49-F238E27FC236}">
                  <a16:creationId xmlns:a16="http://schemas.microsoft.com/office/drawing/2014/main" xmlns="" id="{9D5656CE-8C1E-4B06-BFD9-0202F0F2E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615" y="369972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A7AF8D5C-092B-452B-BC48-B4B7F679A1EA}"/>
              </a:ext>
            </a:extLst>
          </p:cNvPr>
          <p:cNvGrpSpPr/>
          <p:nvPr/>
        </p:nvGrpSpPr>
        <p:grpSpPr>
          <a:xfrm>
            <a:off x="2222582" y="5049132"/>
            <a:ext cx="501053" cy="1341900"/>
            <a:chOff x="2235615" y="4494074"/>
            <a:chExt cx="501053" cy="1341900"/>
          </a:xfrm>
        </p:grpSpPr>
        <p:pic>
          <p:nvPicPr>
            <p:cNvPr id="31" name="Picture 2" descr="Check Mark Icon 703438">
              <a:extLst>
                <a:ext uri="{FF2B5EF4-FFF2-40B4-BE49-F238E27FC236}">
                  <a16:creationId xmlns:a16="http://schemas.microsoft.com/office/drawing/2014/main" xmlns="" id="{18A76EA0-357A-4CA3-8C97-C52004091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265" y="4494074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Check Mark Icon 703438">
              <a:extLst>
                <a:ext uri="{FF2B5EF4-FFF2-40B4-BE49-F238E27FC236}">
                  <a16:creationId xmlns:a16="http://schemas.microsoft.com/office/drawing/2014/main" xmlns="" id="{F20BB1BF-CF6D-4D86-9F22-563F5C03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615" y="5346571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23DA42F5-953D-48A8-8D81-15F116987117}"/>
              </a:ext>
            </a:extLst>
          </p:cNvPr>
          <p:cNvGrpSpPr/>
          <p:nvPr/>
        </p:nvGrpSpPr>
        <p:grpSpPr>
          <a:xfrm>
            <a:off x="2254228" y="4241599"/>
            <a:ext cx="509524" cy="1013773"/>
            <a:chOff x="2227559" y="2640910"/>
            <a:chExt cx="509524" cy="1013773"/>
          </a:xfrm>
        </p:grpSpPr>
        <p:pic>
          <p:nvPicPr>
            <p:cNvPr id="35" name="Picture 2" descr="Check Mark Icon 703438">
              <a:extLst>
                <a:ext uri="{FF2B5EF4-FFF2-40B4-BE49-F238E27FC236}">
                  <a16:creationId xmlns:a16="http://schemas.microsoft.com/office/drawing/2014/main" xmlns="" id="{5BFBFBA3-EBFC-4D81-BBC0-9A42DC9E3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680" y="264091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Check Mark Icon 703438">
              <a:extLst>
                <a:ext uri="{FF2B5EF4-FFF2-40B4-BE49-F238E27FC236}">
                  <a16:creationId xmlns:a16="http://schemas.microsoft.com/office/drawing/2014/main" xmlns="" id="{24FF3011-A786-4F0A-950E-8DE8C344B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356" y="2903095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Check Mark Icon 703438">
              <a:extLst>
                <a:ext uri="{FF2B5EF4-FFF2-40B4-BE49-F238E27FC236}">
                  <a16:creationId xmlns:a16="http://schemas.microsoft.com/office/drawing/2014/main" xmlns="" id="{1E7DEF15-57B8-470F-8FC6-F9FF8335B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559" y="3165280"/>
              <a:ext cx="489403" cy="489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9E01DDF0-7CCC-4DDE-8352-3739A94789AB}"/>
              </a:ext>
            </a:extLst>
          </p:cNvPr>
          <p:cNvGrpSpPr/>
          <p:nvPr/>
        </p:nvGrpSpPr>
        <p:grpSpPr>
          <a:xfrm>
            <a:off x="678012" y="1717020"/>
            <a:ext cx="5849223" cy="914400"/>
            <a:chOff x="678012" y="1717020"/>
            <a:chExt cx="5849223" cy="9144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3089D575-AA6B-474C-9653-7B6635429D90}"/>
                </a:ext>
              </a:extLst>
            </p:cNvPr>
            <p:cNvGrpSpPr/>
            <p:nvPr/>
          </p:nvGrpSpPr>
          <p:grpSpPr>
            <a:xfrm>
              <a:off x="678012" y="1717020"/>
              <a:ext cx="2399413" cy="914400"/>
              <a:chOff x="631081" y="1731512"/>
              <a:chExt cx="2399413" cy="91440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917EBFCC-9964-4BB5-A837-AE5BCD9DFB95}"/>
                  </a:ext>
                </a:extLst>
              </p:cNvPr>
              <p:cNvSpPr txBox="1"/>
              <p:nvPr/>
            </p:nvSpPr>
            <p:spPr>
              <a:xfrm>
                <a:off x="1520144" y="1992871"/>
                <a:ext cx="15103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+mj-ea"/>
                    <a:ea typeface="+mj-ea"/>
                  </a:rPr>
                  <a:t>업무분담</a:t>
                </a:r>
                <a:r>
                  <a:rPr lang="en-US" altLang="ko-KR" sz="2400" dirty="0">
                    <a:latin typeface="+mj-ea"/>
                    <a:ea typeface="+mj-ea"/>
                  </a:rPr>
                  <a:t>: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pic>
            <p:nvPicPr>
              <p:cNvPr id="49" name="그래픽 48" descr="쇼핑백 단색으로 채워진">
                <a:extLst>
                  <a:ext uri="{FF2B5EF4-FFF2-40B4-BE49-F238E27FC236}">
                    <a16:creationId xmlns:a16="http://schemas.microsoft.com/office/drawing/2014/main" xmlns="" id="{EF3B6B41-7638-4DA5-98CD-1D680887E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31081" y="1731512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3" name="Picture 2" descr="Check Mark Icon 703438">
              <a:extLst>
                <a:ext uri="{FF2B5EF4-FFF2-40B4-BE49-F238E27FC236}">
                  <a16:creationId xmlns:a16="http://schemas.microsoft.com/office/drawing/2014/main" xmlns="" id="{1F94D464-4F9D-4A4B-8B21-907939783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370" y="1777371"/>
              <a:ext cx="780745" cy="780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ircle Icon 2821189">
              <a:extLst>
                <a:ext uri="{FF2B5EF4-FFF2-40B4-BE49-F238E27FC236}">
                  <a16:creationId xmlns:a16="http://schemas.microsoft.com/office/drawing/2014/main" xmlns="" id="{77563574-FF34-4343-8212-ABEB997DC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627" y="1899313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B0A5337A-77C2-449F-9334-11762DEB8451}"/>
                </a:ext>
              </a:extLst>
            </p:cNvPr>
            <p:cNvSpPr txBox="1"/>
            <p:nvPr/>
          </p:nvSpPr>
          <p:spPr>
            <a:xfrm>
              <a:off x="2827157" y="1970039"/>
              <a:ext cx="3700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+mn-ea"/>
                </a:rPr>
                <a:t>진행완료    </a:t>
              </a:r>
              <a:r>
                <a:rPr lang="en-US" altLang="ko-KR" b="1" dirty="0">
                  <a:latin typeface="+mn-ea"/>
                </a:rPr>
                <a:t>    </a:t>
              </a:r>
              <a:r>
                <a:rPr lang="ko-KR" altLang="en-US" b="1" dirty="0">
                  <a:latin typeface="+mn-ea"/>
                </a:rPr>
                <a:t>진행중</a:t>
              </a:r>
              <a:endParaRPr lang="en-US" altLang="ko-KR" b="1" dirty="0">
                <a:latin typeface="+mn-ea"/>
              </a:endParaRPr>
            </a:p>
          </p:txBody>
        </p:sp>
      </p:grpSp>
      <p:pic>
        <p:nvPicPr>
          <p:cNvPr id="38" name="Picture 2" descr="Check Mark Icon 703438">
            <a:extLst>
              <a:ext uri="{FF2B5EF4-FFF2-40B4-BE49-F238E27FC236}">
                <a16:creationId xmlns:a16="http://schemas.microsoft.com/office/drawing/2014/main" xmlns="" id="{2A856E4A-CEE1-41EE-830F-DB0BF018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30" y="2552559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heck Mark Icon 703438">
            <a:extLst>
              <a:ext uri="{FF2B5EF4-FFF2-40B4-BE49-F238E27FC236}">
                <a16:creationId xmlns:a16="http://schemas.microsoft.com/office/drawing/2014/main" xmlns="" id="{3CA83F98-AAEC-4DF8-9954-65ED6008B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11" y="2566018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heck Mark Icon 703438">
            <a:extLst>
              <a:ext uri="{FF2B5EF4-FFF2-40B4-BE49-F238E27FC236}">
                <a16:creationId xmlns:a16="http://schemas.microsoft.com/office/drawing/2014/main" xmlns="" id="{7F6C1E18-7AA9-4D35-917F-1F6A5FDF8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82" y="5316286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heck Mark Icon 703438">
            <a:extLst>
              <a:ext uri="{FF2B5EF4-FFF2-40B4-BE49-F238E27FC236}">
                <a16:creationId xmlns:a16="http://schemas.microsoft.com/office/drawing/2014/main" xmlns="" id="{43F676D6-2A67-4C30-B7F4-EBB3BD2C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85" y="5560987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heck Mark Icon 703438">
            <a:extLst>
              <a:ext uri="{FF2B5EF4-FFF2-40B4-BE49-F238E27FC236}">
                <a16:creationId xmlns:a16="http://schemas.microsoft.com/office/drawing/2014/main" xmlns="" id="{DC17C1C6-4D28-4B43-B385-6FB5325F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10" y="5049132"/>
            <a:ext cx="489403" cy="48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019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5875">
                <a:solidFill>
                  <a:srgbClr val="6716A1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6D82454-A628-4087-8816-EDE8707E0E68}"/>
              </a:ext>
            </a:extLst>
          </p:cNvPr>
          <p:cNvGrpSpPr/>
          <p:nvPr/>
        </p:nvGrpSpPr>
        <p:grpSpPr>
          <a:xfrm>
            <a:off x="4153009" y="-3282"/>
            <a:ext cx="7848623" cy="840343"/>
            <a:chOff x="4153009" y="8750"/>
            <a:chExt cx="7848623" cy="84034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16C44058-CFCA-4CE6-8591-44EAB4A32848}"/>
                </a:ext>
              </a:extLst>
            </p:cNvPr>
            <p:cNvSpPr/>
            <p:nvPr/>
          </p:nvSpPr>
          <p:spPr>
            <a:xfrm>
              <a:off x="6732396" y="8750"/>
              <a:ext cx="961433" cy="840343"/>
            </a:xfrm>
            <a:prstGeom prst="rect">
              <a:avLst/>
            </a:prstGeom>
            <a:solidFill>
              <a:srgbClr val="671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54F21FC-11F7-4208-B09F-111386C5224A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CH4</a:t>
              </a:r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CH5 CH6 CH7 CH8 CH9</a:t>
              </a:r>
              <a:endParaRPr lang="ko-KR" altLang="en-US" sz="2800" spc="300" dirty="0">
                <a:solidFill>
                  <a:srgbClr val="6716A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FDB9514-AD50-41BF-81B2-A029DCFB1F51}"/>
              </a:ext>
            </a:extLst>
          </p:cNvPr>
          <p:cNvSpPr txBox="1"/>
          <p:nvPr/>
        </p:nvSpPr>
        <p:spPr>
          <a:xfrm>
            <a:off x="5290132" y="1045915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사이트 맵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회원페이지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6D468EB-46F3-4275-95B4-539229FB8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7" y="1350458"/>
            <a:ext cx="8726425" cy="51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1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5875">
                <a:solidFill>
                  <a:srgbClr val="6716A1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2D25C42A-CDAA-45BC-9129-3CC15EDFB79C}"/>
              </a:ext>
            </a:extLst>
          </p:cNvPr>
          <p:cNvGrpSpPr/>
          <p:nvPr/>
        </p:nvGrpSpPr>
        <p:grpSpPr>
          <a:xfrm>
            <a:off x="4153009" y="-3282"/>
            <a:ext cx="7848623" cy="840343"/>
            <a:chOff x="4153009" y="8750"/>
            <a:chExt cx="7848623" cy="84034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C2E523CD-EFD1-4DBD-B137-987D0E49FF4B}"/>
                </a:ext>
              </a:extLst>
            </p:cNvPr>
            <p:cNvSpPr/>
            <p:nvPr/>
          </p:nvSpPr>
          <p:spPr>
            <a:xfrm>
              <a:off x="6732396" y="8750"/>
              <a:ext cx="961433" cy="840343"/>
            </a:xfrm>
            <a:prstGeom prst="rect">
              <a:avLst/>
            </a:prstGeom>
            <a:solidFill>
              <a:srgbClr val="671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8AA6AA7-4F7B-4419-B9CA-696A0CA2F56D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CH4</a:t>
              </a:r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CH5 CH6 CH7 CH8 CH9</a:t>
              </a:r>
              <a:endParaRPr lang="ko-KR" altLang="en-US" sz="2800" spc="300" dirty="0">
                <a:solidFill>
                  <a:srgbClr val="6716A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D26D44-55B1-4070-9E61-13A79013BDA2}"/>
              </a:ext>
            </a:extLst>
          </p:cNvPr>
          <p:cNvSpPr txBox="1"/>
          <p:nvPr/>
        </p:nvSpPr>
        <p:spPr>
          <a:xfrm>
            <a:off x="5290132" y="1045915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사이트 맵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점포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∙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관리자페이지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점포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36B0AAF-6B64-447E-9630-FB9F2F6D4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8" y="1622607"/>
            <a:ext cx="8187136" cy="49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3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5875">
                  <a:solidFill>
                    <a:srgbClr val="6716A1"/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5875">
                <a:solidFill>
                  <a:srgbClr val="6716A1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C70882F7-E8AC-4B3F-AF0E-0CE89876B576}"/>
              </a:ext>
            </a:extLst>
          </p:cNvPr>
          <p:cNvGrpSpPr/>
          <p:nvPr/>
        </p:nvGrpSpPr>
        <p:grpSpPr>
          <a:xfrm>
            <a:off x="4153009" y="-3282"/>
            <a:ext cx="7848623" cy="840343"/>
            <a:chOff x="4153009" y="8750"/>
            <a:chExt cx="7848623" cy="84034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00C84F75-4A5B-40EE-8652-DEDC8AB30B22}"/>
                </a:ext>
              </a:extLst>
            </p:cNvPr>
            <p:cNvSpPr/>
            <p:nvPr/>
          </p:nvSpPr>
          <p:spPr>
            <a:xfrm>
              <a:off x="6732396" y="8750"/>
              <a:ext cx="961433" cy="840343"/>
            </a:xfrm>
            <a:prstGeom prst="rect">
              <a:avLst/>
            </a:prstGeom>
            <a:solidFill>
              <a:srgbClr val="671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374DA7D-D304-4FF2-97E8-0CC501B3D89C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CH4</a:t>
              </a:r>
              <a:r>
                <a:rPr lang="en-US" altLang="ko-KR" sz="2800" spc="300" dirty="0">
                  <a:solidFill>
                    <a:srgbClr val="6716A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CH5 CH6 CH7 CH8 CH9</a:t>
              </a:r>
              <a:endParaRPr lang="ko-KR" altLang="en-US" sz="2800" spc="300" dirty="0">
                <a:solidFill>
                  <a:srgbClr val="6716A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20C55F-A5B8-4F7D-B472-25FAC5A1FEEC}"/>
              </a:ext>
            </a:extLst>
          </p:cNvPr>
          <p:cNvSpPr txBox="1"/>
          <p:nvPr/>
        </p:nvSpPr>
        <p:spPr>
          <a:xfrm>
            <a:off x="5290132" y="1045915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사이트 맵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점포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∙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관리자페이지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329AC6F-8DDC-48DC-B7CF-95CC901EA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23" y="1639379"/>
            <a:ext cx="9285418" cy="50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1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67B182-0D9E-4D64-AD75-C62CB0D73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4DE11F-93DD-4C86-96E5-528FEB0702D9}"/>
              </a:ext>
            </a:extLst>
          </p:cNvPr>
          <p:cNvSpPr txBox="1"/>
          <p:nvPr/>
        </p:nvSpPr>
        <p:spPr>
          <a:xfrm>
            <a:off x="7130797" y="811197"/>
            <a:ext cx="1974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DX하늘구름" panose="02020600000000000000" pitchFamily="18" charset="-127"/>
                <a:ea typeface="DX하늘구름" panose="02020600000000000000" pitchFamily="18" charset="-127"/>
              </a:rPr>
              <a:t>DB</a:t>
            </a:r>
            <a:r>
              <a:rPr lang="ko-KR" altLang="en-US" sz="3600" dirty="0" smtClean="0">
                <a:latin typeface="DX하늘구름" panose="02020600000000000000" pitchFamily="18" charset="-127"/>
                <a:ea typeface="DX하늘구름" panose="02020600000000000000" pitchFamily="18" charset="-127"/>
              </a:rPr>
              <a:t>설계</a:t>
            </a:r>
            <a:endParaRPr lang="en-US" altLang="ko-KR" sz="36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02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1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DF2E784-DB01-4FDD-9211-E563D3D879B6}"/>
              </a:ext>
            </a:extLst>
          </p:cNvPr>
          <p:cNvGrpSpPr/>
          <p:nvPr/>
        </p:nvGrpSpPr>
        <p:grpSpPr>
          <a:xfrm>
            <a:off x="5849194" y="4175981"/>
            <a:ext cx="5695790" cy="1793111"/>
            <a:chOff x="3248103" y="1727200"/>
            <a:chExt cx="5695790" cy="22534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4D25211-1CD5-4EAF-A7E2-012EC698BC7E}"/>
                </a:ext>
              </a:extLst>
            </p:cNvPr>
            <p:cNvSpPr txBox="1"/>
            <p:nvPr/>
          </p:nvSpPr>
          <p:spPr>
            <a:xfrm>
              <a:off x="3248103" y="1727200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96A1B84-7E70-4561-8E7B-5463E26A0ED4}"/>
                </a:ext>
              </a:extLst>
            </p:cNvPr>
            <p:cNvSpPr txBox="1"/>
            <p:nvPr/>
          </p:nvSpPr>
          <p:spPr>
            <a:xfrm>
              <a:off x="3248103" y="2301201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C0B7134-968A-4200-92D5-3370FA7309C4}"/>
                </a:ext>
              </a:extLst>
            </p:cNvPr>
            <p:cNvSpPr txBox="1"/>
            <p:nvPr/>
          </p:nvSpPr>
          <p:spPr>
            <a:xfrm>
              <a:off x="3248103" y="2872701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025931" y="897233"/>
            <a:ext cx="57567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EBD01"/>
                </a:solidFill>
                <a:latin typeface="Bauhaus 93" panose="04030905020B02020C02" pitchFamily="82" charset="0"/>
              </a:rPr>
              <a:t>CHAPTER 8</a:t>
            </a:r>
            <a:endParaRPr lang="ko-KR" altLang="en-US" sz="8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EBD0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58EC7-91A1-42E1-8428-64547C8A63D2}"/>
              </a:ext>
            </a:extLst>
          </p:cNvPr>
          <p:cNvSpPr/>
          <p:nvPr/>
        </p:nvSpPr>
        <p:spPr>
          <a:xfrm>
            <a:off x="622300" y="736600"/>
            <a:ext cx="10998200" cy="54483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4B4A21B-81C4-4FC5-871C-D3BDE39D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807" y="1621378"/>
            <a:ext cx="2539682" cy="2539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D03F040-8BBD-49C4-BE13-06274D8765D7}"/>
              </a:ext>
            </a:extLst>
          </p:cNvPr>
          <p:cNvSpPr txBox="1"/>
          <p:nvPr/>
        </p:nvSpPr>
        <p:spPr>
          <a:xfrm>
            <a:off x="1926683" y="2343783"/>
            <a:ext cx="75582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8.</a:t>
            </a:r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스토리보드 및 주요기능 소개</a:t>
            </a:r>
            <a:endParaRPr lang="en-US" altLang="ko-KR" sz="36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1)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회원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3444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점포조회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13D148-76B1-4BD8-862F-CAEDF7B4630E}"/>
              </a:ext>
            </a:extLst>
          </p:cNvPr>
          <p:cNvSpPr txBox="1"/>
          <p:nvPr/>
        </p:nvSpPr>
        <p:spPr>
          <a:xfrm>
            <a:off x="650077" y="2298627"/>
            <a:ext cx="34722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접속한 회원의 지역에 위치한 점포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들만 노출됨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광고 종류에 따른 점포 배치 구분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신규 점포</a:t>
            </a:r>
            <a:r>
              <a:rPr lang="en-US" altLang="ko-KR" b="1" dirty="0">
                <a:solidFill>
                  <a:schemeClr val="bg1"/>
                </a:solidFill>
              </a:rPr>
              <a:t> / </a:t>
            </a:r>
            <a:r>
              <a:rPr lang="ko-KR" altLang="en-US" b="1" dirty="0">
                <a:solidFill>
                  <a:schemeClr val="bg1"/>
                </a:solidFill>
              </a:rPr>
              <a:t>쿠폰발급가능 점포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관심등록한 점포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영업상태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아이콘 표시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27AAFB0-92F0-43C6-9961-77DBDC012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463" y="11779"/>
            <a:ext cx="6310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3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주문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B7DFCA-C82D-44FE-B55A-F9675A7E1D1B}"/>
              </a:ext>
            </a:extLst>
          </p:cNvPr>
          <p:cNvSpPr txBox="1"/>
          <p:nvPr/>
        </p:nvSpPr>
        <p:spPr>
          <a:xfrm>
            <a:off x="5443417" y="3429000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작업중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DF3E71-35A6-4515-9C84-1EB57A289411}"/>
              </a:ext>
            </a:extLst>
          </p:cNvPr>
          <p:cNvSpPr txBox="1"/>
          <p:nvPr/>
        </p:nvSpPr>
        <p:spPr>
          <a:xfrm>
            <a:off x="525575" y="1791169"/>
            <a:ext cx="3685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주문화면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현재 장바구니에 담겨있는 상품들에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대한 정보와 가격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할인쿠폰 및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상품권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조회 및 적용 하여 결제가능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1CE02A5-99E2-4B27-B42A-26E440E26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408" y="-3748"/>
            <a:ext cx="6946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1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2B8137C-863D-482C-9467-52037E828913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6BB9A3D3-28BE-4152-8FC3-1AEA1E35A8FB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0A3AD1AA-9AFE-42C0-89EA-7D9B1D562530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6502030-806E-4A70-AF69-813F1D7DDA23}"/>
              </a:ext>
            </a:extLst>
          </p:cNvPr>
          <p:cNvGrpSpPr/>
          <p:nvPr/>
        </p:nvGrpSpPr>
        <p:grpSpPr>
          <a:xfrm>
            <a:off x="631081" y="1827767"/>
            <a:ext cx="2708481" cy="914400"/>
            <a:chOff x="631081" y="1827767"/>
            <a:chExt cx="2708481" cy="9144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ABC7B0ED-68DF-43BE-AEA4-56AD5E429BDF}"/>
                </a:ext>
              </a:extLst>
            </p:cNvPr>
            <p:cNvSpPr txBox="1"/>
            <p:nvPr/>
          </p:nvSpPr>
          <p:spPr>
            <a:xfrm>
              <a:off x="1545481" y="2147984"/>
              <a:ext cx="1794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사이트 개요</a:t>
              </a:r>
            </a:p>
          </p:txBody>
        </p:sp>
        <p:pic>
          <p:nvPicPr>
            <p:cNvPr id="8" name="그래픽 7" descr="쇼핑백 단색으로 채워진">
              <a:extLst>
                <a:ext uri="{FF2B5EF4-FFF2-40B4-BE49-F238E27FC236}">
                  <a16:creationId xmlns:a16="http://schemas.microsoft.com/office/drawing/2014/main" xmlns="" id="{EC565517-4B2D-44EC-B2D1-3BD54F1E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F067972-88EE-422D-83B1-1FD57987EB8A}"/>
              </a:ext>
            </a:extLst>
          </p:cNvPr>
          <p:cNvGrpSpPr/>
          <p:nvPr/>
        </p:nvGrpSpPr>
        <p:grpSpPr>
          <a:xfrm>
            <a:off x="6867006" y="1529183"/>
            <a:ext cx="4693913" cy="4480060"/>
            <a:chOff x="6867006" y="1529183"/>
            <a:chExt cx="4693913" cy="4480060"/>
          </a:xfrm>
        </p:grpSpPr>
        <p:pic>
          <p:nvPicPr>
            <p:cNvPr id="10" name="그림 9" descr="레고, 장난감, 벡터그래픽이(가) 표시된 사진&#10;&#10;자동 생성된 설명">
              <a:extLst>
                <a:ext uri="{FF2B5EF4-FFF2-40B4-BE49-F238E27FC236}">
                  <a16:creationId xmlns:a16="http://schemas.microsoft.com/office/drawing/2014/main" xmlns="" id="{030CF204-325D-4E73-B993-9FFB5D5CD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B8B7F0"/>
                </a:clrFrom>
                <a:clrTo>
                  <a:srgbClr val="B8B7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185" y="1529183"/>
              <a:ext cx="4343553" cy="43435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FEF8D35-4BC6-494E-A51F-8FF1A13792D2}"/>
                </a:ext>
              </a:extLst>
            </p:cNvPr>
            <p:cNvSpPr txBox="1"/>
            <p:nvPr/>
          </p:nvSpPr>
          <p:spPr>
            <a:xfrm>
              <a:off x="6867006" y="5085913"/>
              <a:ext cx="46939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Bauhaus 93" panose="04030905020B02020C02" pitchFamily="82" charset="0"/>
                </a:rPr>
                <a:t>FLEX DELIEVERY</a:t>
              </a:r>
              <a:endParaRPr lang="ko-KR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uhaus 93" panose="04030905020B02020C02" pitchFamily="82" charset="0"/>
              </a:endParaRPr>
            </a:p>
          </p:txBody>
        </p:sp>
      </p:grpSp>
      <p:pic>
        <p:nvPicPr>
          <p:cNvPr id="15" name="그래픽 14" descr="혼란스러운 사람 윤곽선">
            <a:extLst>
              <a:ext uri="{FF2B5EF4-FFF2-40B4-BE49-F238E27FC236}">
                <a16:creationId xmlns:a16="http://schemas.microsoft.com/office/drawing/2014/main" xmlns="" id="{8605B5DC-938C-4F2E-9736-B24067D9C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9293" y="2697090"/>
            <a:ext cx="1939034" cy="1939034"/>
          </a:xfrm>
          <a:prstGeom prst="rect">
            <a:avLst/>
          </a:prstGeom>
        </p:spPr>
      </p:pic>
      <p:pic>
        <p:nvPicPr>
          <p:cNvPr id="16" name="그래픽 15" descr="혼란스러운 사람 윤곽선">
            <a:extLst>
              <a:ext uri="{FF2B5EF4-FFF2-40B4-BE49-F238E27FC236}">
                <a16:creationId xmlns:a16="http://schemas.microsoft.com/office/drawing/2014/main" xmlns="" id="{BA62F64E-84B5-42F9-943C-082A55BFA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8274" y="4198143"/>
            <a:ext cx="1939034" cy="1939034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xmlns="" id="{39D4D3D9-CA7C-488B-9156-75EC1481AE05}"/>
              </a:ext>
            </a:extLst>
          </p:cNvPr>
          <p:cNvSpPr/>
          <p:nvPr/>
        </p:nvSpPr>
        <p:spPr>
          <a:xfrm>
            <a:off x="2592038" y="2990247"/>
            <a:ext cx="3057099" cy="1088376"/>
          </a:xfrm>
          <a:prstGeom prst="wedgeRoundRectCallout">
            <a:avLst>
              <a:gd name="adj1" fmla="val -62350"/>
              <a:gd name="adj2" fmla="val 19865"/>
              <a:gd name="adj3" fmla="val 1666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+mn-ea"/>
              </a:rPr>
              <a:t>고객 친화적인 배달플랫폼으로 </a:t>
            </a:r>
            <a:endParaRPr lang="en-US" altLang="ko-KR" sz="17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700" dirty="0">
                <a:solidFill>
                  <a:schemeClr val="tx1"/>
                </a:solidFill>
                <a:latin typeface="+mn-ea"/>
              </a:rPr>
              <a:t>주문 및 결제 편의성 높임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xmlns="" id="{DE2BF0E7-04B4-46D1-8713-2BAED776011B}"/>
              </a:ext>
            </a:extLst>
          </p:cNvPr>
          <p:cNvSpPr/>
          <p:nvPr/>
        </p:nvSpPr>
        <p:spPr>
          <a:xfrm>
            <a:off x="1875295" y="4929281"/>
            <a:ext cx="2879539" cy="1088376"/>
          </a:xfrm>
          <a:prstGeom prst="wedgeRoundRectCallout">
            <a:avLst>
              <a:gd name="adj1" fmla="val 62649"/>
              <a:gd name="adj2" fmla="val -21516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+mn-ea"/>
              </a:rPr>
              <a:t>효율적인 온라인 점포관리와 주문관리로 배달주문량 증가와 매출 증가 목표</a:t>
            </a:r>
          </a:p>
        </p:txBody>
      </p:sp>
    </p:spTree>
    <p:extLst>
      <p:ext uri="{BB962C8B-B14F-4D97-AF65-F5344CB8AC3E}">
        <p14:creationId xmlns:p14="http://schemas.microsoft.com/office/powerpoint/2010/main" val="1058047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결제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B7DFCA-C82D-44FE-B55A-F9675A7E1D1B}"/>
              </a:ext>
            </a:extLst>
          </p:cNvPr>
          <p:cNvSpPr txBox="1"/>
          <p:nvPr/>
        </p:nvSpPr>
        <p:spPr>
          <a:xfrm>
            <a:off x="5443417" y="3429000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작업중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DF3E71-35A6-4515-9C84-1EB57A289411}"/>
              </a:ext>
            </a:extLst>
          </p:cNvPr>
          <p:cNvSpPr txBox="1"/>
          <p:nvPr/>
        </p:nvSpPr>
        <p:spPr>
          <a:xfrm>
            <a:off x="525575" y="1791169"/>
            <a:ext cx="3685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결제하기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결제 </a:t>
            </a:r>
            <a:r>
              <a:rPr lang="en-US" altLang="ko-KR" b="1" dirty="0">
                <a:solidFill>
                  <a:schemeClr val="bg1"/>
                </a:solidFill>
              </a:rPr>
              <a:t>API </a:t>
            </a:r>
            <a:r>
              <a:rPr lang="ko-KR" altLang="en-US" b="1" dirty="0">
                <a:solidFill>
                  <a:schemeClr val="bg1"/>
                </a:solidFill>
              </a:rPr>
              <a:t>사용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결제완료 시 주문성공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8DEFF62-B6D1-45A5-A095-48C6052BF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950" y="1605925"/>
            <a:ext cx="6285263" cy="53632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7778FAF-1B02-4F65-A70D-ED2A257D5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451" y="254725"/>
            <a:ext cx="4603856" cy="45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97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341676E-B858-4213-ABCF-09A1FF7D6F27}"/>
              </a:ext>
            </a:extLst>
          </p:cNvPr>
          <p:cNvSpPr txBox="1"/>
          <p:nvPr/>
        </p:nvSpPr>
        <p:spPr>
          <a:xfrm>
            <a:off x="682833" y="2546270"/>
            <a:ext cx="3472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회원  마이페이지 메인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회원수정 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주문내역조회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쿠폰함</a:t>
            </a:r>
            <a:r>
              <a:rPr lang="ko-KR" altLang="en-US" b="1" dirty="0">
                <a:solidFill>
                  <a:schemeClr val="bg1"/>
                </a:solidFill>
              </a:rPr>
              <a:t> 등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회원의 활동내역에 대한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정보 조회가능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26E2772-E021-4128-9507-BA4CF9E5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04" y="40600"/>
            <a:ext cx="7952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자주 하는 질문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706D3B-44A0-44FC-87CB-6A00B4C2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934" y="0"/>
            <a:ext cx="6778073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483B75-C85A-4D8F-A679-232339C129B0}"/>
              </a:ext>
            </a:extLst>
          </p:cNvPr>
          <p:cNvSpPr txBox="1"/>
          <p:nvPr/>
        </p:nvSpPr>
        <p:spPr>
          <a:xfrm>
            <a:off x="378993" y="1824287"/>
            <a:ext cx="3685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아코디언 형식의 </a:t>
            </a:r>
            <a:r>
              <a:rPr lang="en-US" altLang="ko-KR" b="1" dirty="0">
                <a:solidFill>
                  <a:schemeClr val="bg1"/>
                </a:solidFill>
              </a:rPr>
              <a:t>FAQ</a:t>
            </a:r>
            <a:r>
              <a:rPr lang="ko-KR" altLang="en-US" b="1" dirty="0">
                <a:solidFill>
                  <a:schemeClr val="bg1"/>
                </a:solidFill>
              </a:rPr>
              <a:t>디자인 구성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1:1</a:t>
            </a:r>
            <a:r>
              <a:rPr lang="ko-KR" altLang="en-US" b="1" dirty="0">
                <a:solidFill>
                  <a:schemeClr val="bg1"/>
                </a:solidFill>
              </a:rPr>
              <a:t>문의로 접근가능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3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1:1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문의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FC1D09-A0FB-4B26-9B5D-FDE3F85B51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3" y="355393"/>
            <a:ext cx="871950" cy="87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CC347A-94BB-4987-A490-86B40CAA707D}"/>
              </a:ext>
            </a:extLst>
          </p:cNvPr>
          <p:cNvSpPr txBox="1"/>
          <p:nvPr/>
        </p:nvSpPr>
        <p:spPr>
          <a:xfrm>
            <a:off x="154262" y="2485856"/>
            <a:ext cx="3489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1:1 </a:t>
            </a:r>
            <a:r>
              <a:rPr lang="ko-KR" altLang="en-US" b="1" dirty="0">
                <a:solidFill>
                  <a:schemeClr val="bg1"/>
                </a:solidFill>
              </a:rPr>
              <a:t>문의 내역 조회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문의내용에 대한 답변 및 </a:t>
            </a:r>
            <a:r>
              <a:rPr lang="ko-KR" altLang="en-US" b="1" dirty="0" err="1">
                <a:solidFill>
                  <a:schemeClr val="bg1"/>
                </a:solidFill>
              </a:rPr>
              <a:t>미답변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상태 구분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삭제 처리 진행가능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탭 형태의 게시판 구성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42E1A86-B96C-4D50-BA08-43F6B189B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238" y="194872"/>
            <a:ext cx="85725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6B674B-87B3-4731-B615-29DB30617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27664D0-BA03-4B96-984D-AF8746F7C204}"/>
              </a:ext>
            </a:extLst>
          </p:cNvPr>
          <p:cNvSpPr txBox="1"/>
          <p:nvPr/>
        </p:nvSpPr>
        <p:spPr>
          <a:xfrm>
            <a:off x="64321" y="1839524"/>
            <a:ext cx="30236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이벤트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공지사항 </a:t>
            </a:r>
            <a:r>
              <a:rPr lang="en-US" altLang="ko-KR" b="1" dirty="0">
                <a:solidFill>
                  <a:schemeClr val="bg1"/>
                </a:solidFill>
              </a:rPr>
              <a:t>Carousel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상위 </a:t>
            </a:r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개의 공지사항 노출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사장님 </a:t>
            </a:r>
            <a:r>
              <a:rPr lang="ko-KR" altLang="en-US" b="1" dirty="0" err="1">
                <a:solidFill>
                  <a:schemeClr val="bg1"/>
                </a:solidFill>
              </a:rPr>
              <a:t>꿀팁</a:t>
            </a:r>
            <a:r>
              <a:rPr lang="ko-KR" altLang="en-US" b="1" dirty="0">
                <a:solidFill>
                  <a:schemeClr val="bg1"/>
                </a:solidFill>
              </a:rPr>
              <a:t> 일부 노출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로그인 버튼 위치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49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01557A-AC7E-4905-89FD-32566119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5515A5-50FE-4976-8AF1-BE37FD1CB3B1}"/>
              </a:ext>
            </a:extLst>
          </p:cNvPr>
          <p:cNvSpPr txBox="1"/>
          <p:nvPr/>
        </p:nvSpPr>
        <p:spPr>
          <a:xfrm>
            <a:off x="0" y="4852507"/>
            <a:ext cx="3685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도로명</a:t>
            </a:r>
            <a:r>
              <a:rPr lang="ko-KR" altLang="en-US" b="1" dirty="0">
                <a:solidFill>
                  <a:schemeClr val="bg1"/>
                </a:solidFill>
              </a:rPr>
              <a:t> 주소 </a:t>
            </a:r>
            <a:r>
              <a:rPr lang="en-US" altLang="ko-KR" b="1" dirty="0">
                <a:solidFill>
                  <a:schemeClr val="bg1"/>
                </a:solidFill>
              </a:rPr>
              <a:t>API</a:t>
            </a:r>
            <a:r>
              <a:rPr lang="ko-KR" altLang="en-US" b="1" dirty="0">
                <a:solidFill>
                  <a:schemeClr val="bg1"/>
                </a:solidFill>
              </a:rPr>
              <a:t>사용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51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71596A3-3169-479B-BDF7-C5D82E878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7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AC60C68-404A-409A-9C38-51ECB3E09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70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02456D-425B-41AB-8FC0-1741D76C9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32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CB7970-C91C-49A4-B6CB-CD7E20824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9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07B60BD-899C-4956-8964-6747F61B1ECF}"/>
              </a:ext>
            </a:extLst>
          </p:cNvPr>
          <p:cNvGrpSpPr/>
          <p:nvPr/>
        </p:nvGrpSpPr>
        <p:grpSpPr>
          <a:xfrm>
            <a:off x="631081" y="1827767"/>
            <a:ext cx="4000501" cy="914400"/>
            <a:chOff x="631081" y="1827767"/>
            <a:chExt cx="4000501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70D02AE-EA8B-42A5-BC92-5390BA55F426}"/>
                </a:ext>
              </a:extLst>
            </p:cNvPr>
            <p:cNvSpPr txBox="1"/>
            <p:nvPr/>
          </p:nvSpPr>
          <p:spPr>
            <a:xfrm>
              <a:off x="1545481" y="2147984"/>
              <a:ext cx="308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기획의도 및 기대효과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:a16="http://schemas.microsoft.com/office/drawing/2014/main" xmlns="" id="{2CE008D8-9391-4C6A-B298-08A5D91A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EDEFF65-6286-424A-9EF6-724C0AFF2A07}"/>
              </a:ext>
            </a:extLst>
          </p:cNvPr>
          <p:cNvSpPr txBox="1"/>
          <p:nvPr/>
        </p:nvSpPr>
        <p:spPr>
          <a:xfrm>
            <a:off x="940877" y="2691520"/>
            <a:ext cx="5155123" cy="348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 이러한 상황에서 현재 배달 플랫폼 점유율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위인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배달의 민족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&gt;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을 벤치마킹하여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1)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고객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2)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점포 측이 편리하게 이용가능한 배달 플랫폼을 구현하고자 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. </a:t>
            </a:r>
          </a:p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 더욱이 요기요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지자체 배달 앱 등 동종업계 플랫폼에 비해서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배민이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다양한 기능 및 서비스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(ex: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오늘뭐먹지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?,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선물함 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를 제공하고 있다는 점에 주목하여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0" i="0" u="none" strike="noStrike" dirty="0">
                <a:solidFill>
                  <a:srgbClr val="FF0000"/>
                </a:solidFill>
                <a:effectLst/>
                <a:latin typeface="+mn-ea"/>
              </a:rPr>
              <a:t>여러 가지 새로운 시도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를 해볼 수 있을 것이라 생각하였음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2B9E8787-2AE8-4DD3-9858-F24A01A5CF30}"/>
              </a:ext>
            </a:extLst>
          </p:cNvPr>
          <p:cNvGrpSpPr/>
          <p:nvPr/>
        </p:nvGrpSpPr>
        <p:grpSpPr>
          <a:xfrm>
            <a:off x="6228597" y="2557501"/>
            <a:ext cx="5438920" cy="3240141"/>
            <a:chOff x="6228597" y="2557501"/>
            <a:chExt cx="5438920" cy="32401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BE68D2F7-28DD-42BE-8069-F6F98ED08CCD}"/>
                </a:ext>
              </a:extLst>
            </p:cNvPr>
            <p:cNvSpPr txBox="1"/>
            <p:nvPr/>
          </p:nvSpPr>
          <p:spPr>
            <a:xfrm>
              <a:off x="7158492" y="2557501"/>
              <a:ext cx="4432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/>
                <a:t>출처 </a:t>
              </a:r>
              <a:r>
                <a:rPr lang="en-US" altLang="ko-KR" dirty="0"/>
                <a:t>https://www.seoul.co.kr/news/</a:t>
              </a:r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CC3C86F9-DDA8-4F23-A207-914EFCA9A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165"/>
            <a:stretch/>
          </p:blipFill>
          <p:spPr>
            <a:xfrm>
              <a:off x="6228597" y="3046718"/>
              <a:ext cx="5438920" cy="275092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3C6E1686-3892-4CA3-B822-AB2A3B78CF14}"/>
              </a:ext>
            </a:extLst>
          </p:cNvPr>
          <p:cNvGrpSpPr/>
          <p:nvPr/>
        </p:nvGrpSpPr>
        <p:grpSpPr>
          <a:xfrm>
            <a:off x="6240464" y="2147984"/>
            <a:ext cx="5410894" cy="3709013"/>
            <a:chOff x="10024562" y="965200"/>
            <a:chExt cx="5410894" cy="37090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30828A23-1408-4CFD-AA37-A36D0830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4562" y="1419222"/>
              <a:ext cx="5410894" cy="32549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D038FDF-EE61-4835-ABD4-7BAB550A638B}"/>
                </a:ext>
              </a:extLst>
            </p:cNvPr>
            <p:cNvSpPr txBox="1"/>
            <p:nvPr/>
          </p:nvSpPr>
          <p:spPr>
            <a:xfrm>
              <a:off x="11669562" y="965200"/>
              <a:ext cx="36754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latin typeface="+mn-ea"/>
                </a:rPr>
                <a:t>출처 http://news.kbs.co.kr/news/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FE534EEE-6DAE-4064-989A-FAD952782CAA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F3E2C3-9B09-40A5-8D9D-6AB51497F4BC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247BC6E-F0FA-43F8-BF39-B01E45B4475C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2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1F778F-8857-4A0C-B994-E6E2A154C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6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A6D7628-D1DC-41DE-BCB5-459165C0A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9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D44C84-5683-44D3-9611-197BE845F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45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7213770-FEA0-42EB-B7AA-B16E44033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29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4521C59-1A72-4BFD-A7CF-82D0F82B0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28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1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DF2E784-DB01-4FDD-9211-E563D3D879B6}"/>
              </a:ext>
            </a:extLst>
          </p:cNvPr>
          <p:cNvGrpSpPr/>
          <p:nvPr/>
        </p:nvGrpSpPr>
        <p:grpSpPr>
          <a:xfrm>
            <a:off x="5849194" y="4175981"/>
            <a:ext cx="5695790" cy="1793111"/>
            <a:chOff x="3248103" y="1727200"/>
            <a:chExt cx="5695790" cy="22534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4D25211-1CD5-4EAF-A7E2-012EC698BC7E}"/>
                </a:ext>
              </a:extLst>
            </p:cNvPr>
            <p:cNvSpPr txBox="1"/>
            <p:nvPr/>
          </p:nvSpPr>
          <p:spPr>
            <a:xfrm>
              <a:off x="3248103" y="1727200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96A1B84-7E70-4561-8E7B-5463E26A0ED4}"/>
                </a:ext>
              </a:extLst>
            </p:cNvPr>
            <p:cNvSpPr txBox="1"/>
            <p:nvPr/>
          </p:nvSpPr>
          <p:spPr>
            <a:xfrm>
              <a:off x="3248103" y="2301201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C0B7134-968A-4200-92D5-3370FA7309C4}"/>
                </a:ext>
              </a:extLst>
            </p:cNvPr>
            <p:cNvSpPr txBox="1"/>
            <p:nvPr/>
          </p:nvSpPr>
          <p:spPr>
            <a:xfrm>
              <a:off x="3248103" y="2872701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025931" y="897233"/>
            <a:ext cx="57567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EBD01"/>
                </a:solidFill>
                <a:latin typeface="Bauhaus 93" panose="04030905020B02020C02" pitchFamily="82" charset="0"/>
              </a:rPr>
              <a:t>CHAPTER 8</a:t>
            </a:r>
            <a:endParaRPr lang="ko-KR" altLang="en-US" sz="8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EBD0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58EC7-91A1-42E1-8428-64547C8A63D2}"/>
              </a:ext>
            </a:extLst>
          </p:cNvPr>
          <p:cNvSpPr/>
          <p:nvPr/>
        </p:nvSpPr>
        <p:spPr>
          <a:xfrm>
            <a:off x="622300" y="736600"/>
            <a:ext cx="10998200" cy="54483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D03F040-8BBD-49C4-BE13-06274D8765D7}"/>
              </a:ext>
            </a:extLst>
          </p:cNvPr>
          <p:cNvSpPr txBox="1"/>
          <p:nvPr/>
        </p:nvSpPr>
        <p:spPr>
          <a:xfrm>
            <a:off x="1926683" y="2343783"/>
            <a:ext cx="75582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8.</a:t>
            </a:r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스토리보드 및 주요기능 소개</a:t>
            </a:r>
            <a:endParaRPr lang="en-US" altLang="ko-KR" sz="36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3)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관리자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78BF90E-0200-44AD-B836-75550F1E59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8697089" y="2008245"/>
            <a:ext cx="2628438" cy="21677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9008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9CA42BE-83CC-468C-81E3-ED85745E1E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901FC92-A159-4874-B594-FDC28E1B8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4" t="8748" r="31600" b="73610"/>
          <a:stretch/>
        </p:blipFill>
        <p:spPr>
          <a:xfrm>
            <a:off x="7222477" y="2059234"/>
            <a:ext cx="4498370" cy="14915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D91D849-AB3C-44C4-BCAB-01E1E532B6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4" t="9012" r="31671" b="74517"/>
          <a:stretch/>
        </p:blipFill>
        <p:spPr>
          <a:xfrm>
            <a:off x="1898146" y="2033756"/>
            <a:ext cx="4982571" cy="154255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7CA8C04-668E-40C2-94E3-C100D1411656}"/>
              </a:ext>
            </a:extLst>
          </p:cNvPr>
          <p:cNvGrpSpPr/>
          <p:nvPr/>
        </p:nvGrpSpPr>
        <p:grpSpPr>
          <a:xfrm>
            <a:off x="711434" y="3957923"/>
            <a:ext cx="9389663" cy="2604655"/>
            <a:chOff x="1748357" y="1842654"/>
            <a:chExt cx="9389663" cy="26046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11F50182-672D-4C5C-9C87-8B4FE8904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959" b="43279"/>
            <a:stretch/>
          </p:blipFill>
          <p:spPr>
            <a:xfrm>
              <a:off x="1748360" y="1842654"/>
              <a:ext cx="9389660" cy="260465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BEAFF99-29FB-4E42-B93B-C3F13E88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39" b="80446"/>
            <a:stretch/>
          </p:blipFill>
          <p:spPr>
            <a:xfrm>
              <a:off x="1748357" y="3682175"/>
              <a:ext cx="9389662" cy="527325"/>
            </a:xfrm>
            <a:prstGeom prst="rect">
              <a:avLst/>
            </a:prstGeom>
          </p:spPr>
        </p:pic>
      </p:grpSp>
      <p:pic>
        <p:nvPicPr>
          <p:cNvPr id="29" name="Picture 2" descr="Arrow Icon 2637449">
            <a:extLst>
              <a:ext uri="{FF2B5EF4-FFF2-40B4-BE49-F238E27FC236}">
                <a16:creationId xmlns:a16="http://schemas.microsoft.com/office/drawing/2014/main" xmlns="" id="{8BE0B4EC-B92D-4CDB-A562-657F332C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67224" flipH="1">
            <a:off x="8092718" y="3303605"/>
            <a:ext cx="712275" cy="7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F4720CA-2325-426B-BA14-F06F17C1E39A}"/>
              </a:ext>
            </a:extLst>
          </p:cNvPr>
          <p:cNvGrpSpPr/>
          <p:nvPr/>
        </p:nvGrpSpPr>
        <p:grpSpPr>
          <a:xfrm>
            <a:off x="8249885" y="4391984"/>
            <a:ext cx="1008510" cy="369332"/>
            <a:chOff x="9310201" y="2194746"/>
            <a:chExt cx="100851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60CC0F4-6568-49C9-89EC-A707AD19AF5C}"/>
                </a:ext>
              </a:extLst>
            </p:cNvPr>
            <p:cNvSpPr txBox="1"/>
            <p:nvPr/>
          </p:nvSpPr>
          <p:spPr>
            <a:xfrm>
              <a:off x="9310201" y="219474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1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1197922-F564-471E-A45A-F860887530A1}"/>
                </a:ext>
              </a:extLst>
            </p:cNvPr>
            <p:cNvSpPr txBox="1"/>
            <p:nvPr/>
          </p:nvSpPr>
          <p:spPr>
            <a:xfrm>
              <a:off x="9976951" y="2194746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2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D6A1131-1966-4894-B6C3-73A79A45AB5A}"/>
              </a:ext>
            </a:extLst>
          </p:cNvPr>
          <p:cNvGrpSpPr/>
          <p:nvPr/>
        </p:nvGrpSpPr>
        <p:grpSpPr>
          <a:xfrm>
            <a:off x="3189596" y="4664532"/>
            <a:ext cx="4852845" cy="1286056"/>
            <a:chOff x="6790803" y="2585940"/>
            <a:chExt cx="4852845" cy="12860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AC8BB54-5CDE-4E2F-BC72-4C1AA3AFFC08}"/>
                </a:ext>
              </a:extLst>
            </p:cNvPr>
            <p:cNvSpPr txBox="1"/>
            <p:nvPr/>
          </p:nvSpPr>
          <p:spPr>
            <a:xfrm>
              <a:off x="10551283" y="349067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8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16382CD-FBDC-4468-98F0-EF08A995E49F}"/>
                </a:ext>
              </a:extLst>
            </p:cNvPr>
            <p:cNvSpPr txBox="1"/>
            <p:nvPr/>
          </p:nvSpPr>
          <p:spPr>
            <a:xfrm>
              <a:off x="11301888" y="349067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9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3D6C6AE-F211-4158-AC7D-18A5E40ED59E}"/>
                </a:ext>
              </a:extLst>
            </p:cNvPr>
            <p:cNvSpPr txBox="1"/>
            <p:nvPr/>
          </p:nvSpPr>
          <p:spPr>
            <a:xfrm>
              <a:off x="8836593" y="258594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3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E50EF2F-BC9B-40E1-9360-CA7E1C1986EE}"/>
                </a:ext>
              </a:extLst>
            </p:cNvPr>
            <p:cNvSpPr txBox="1"/>
            <p:nvPr/>
          </p:nvSpPr>
          <p:spPr>
            <a:xfrm>
              <a:off x="6790803" y="350182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4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DADED57-0D18-4BAC-B538-76E272649D0A}"/>
                </a:ext>
              </a:extLst>
            </p:cNvPr>
            <p:cNvSpPr txBox="1"/>
            <p:nvPr/>
          </p:nvSpPr>
          <p:spPr>
            <a:xfrm>
              <a:off x="7607316" y="350182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5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2EAEBE36-5D0F-4A86-974B-5A9EF8CAA474}"/>
                </a:ext>
              </a:extLst>
            </p:cNvPr>
            <p:cNvSpPr txBox="1"/>
            <p:nvPr/>
          </p:nvSpPr>
          <p:spPr>
            <a:xfrm>
              <a:off x="8439644" y="347411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6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B9B554B-DED9-4B1D-81F5-2B1C26B13AC4}"/>
                </a:ext>
              </a:extLst>
            </p:cNvPr>
            <p:cNvSpPr txBox="1"/>
            <p:nvPr/>
          </p:nvSpPr>
          <p:spPr>
            <a:xfrm>
              <a:off x="9466730" y="350266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  <a:latin typeface="+mj-lt"/>
                </a:rPr>
                <a:t>7</a:t>
              </a:r>
              <a:endParaRPr lang="ko-KR" altLang="en-US" dirty="0">
                <a:solidFill>
                  <a:srgbClr val="7030A0"/>
                </a:solidFill>
                <a:latin typeface="+mj-lt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14527AB-CA70-4C0E-ABC6-D68C3373EE31}"/>
              </a:ext>
            </a:extLst>
          </p:cNvPr>
          <p:cNvSpPr txBox="1"/>
          <p:nvPr/>
        </p:nvSpPr>
        <p:spPr>
          <a:xfrm>
            <a:off x="8278061" y="555442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+mj-lt"/>
              </a:rPr>
              <a:t>10</a:t>
            </a:r>
            <a:endParaRPr lang="ko-KR" alt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3B2F72-4FAD-44BE-A30E-2AB1285A3949}"/>
              </a:ext>
            </a:extLst>
          </p:cNvPr>
          <p:cNvSpPr txBox="1"/>
          <p:nvPr/>
        </p:nvSpPr>
        <p:spPr>
          <a:xfrm>
            <a:off x="3402039" y="1300370"/>
            <a:ext cx="769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로그인</a:t>
            </a:r>
            <a:r>
              <a:rPr lang="en-US" altLang="ko-KR" dirty="0"/>
              <a:t>: </a:t>
            </a:r>
            <a:r>
              <a:rPr lang="ko-KR" altLang="en-US" dirty="0"/>
              <a:t>관리자는 로그인 없이 서비스 이용 불가능</a:t>
            </a:r>
            <a:r>
              <a:rPr lang="en-US" altLang="ko-KR" dirty="0"/>
              <a:t>(</a:t>
            </a:r>
            <a:r>
              <a:rPr lang="ko-KR" altLang="en-US" dirty="0"/>
              <a:t>로그인 페이지만 접근 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로그아웃</a:t>
            </a:r>
            <a:r>
              <a:rPr lang="en-US" altLang="ko-KR" dirty="0"/>
              <a:t>: </a:t>
            </a:r>
            <a:r>
              <a:rPr lang="ko-KR" altLang="en-US" dirty="0"/>
              <a:t>로그아웃 시 로그인 페이지로 이동</a:t>
            </a:r>
            <a:r>
              <a:rPr lang="en-US" altLang="ko-KR" dirty="0"/>
              <a:t>(</a:t>
            </a:r>
            <a:r>
              <a:rPr lang="ko-KR" altLang="en-US" dirty="0"/>
              <a:t>수정 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488D82F-D145-4B01-BB97-645831BACBDB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[1]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로그아웃</a:t>
            </a:r>
          </a:p>
        </p:txBody>
      </p:sp>
      <p:pic>
        <p:nvPicPr>
          <p:cNvPr id="32" name="Picture 2" descr="Arrow Icon 2637449">
            <a:extLst>
              <a:ext uri="{FF2B5EF4-FFF2-40B4-BE49-F238E27FC236}">
                <a16:creationId xmlns:a16="http://schemas.microsoft.com/office/drawing/2014/main" xmlns="" id="{66FB4050-6D48-4D1E-974D-6DAF5543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39463">
            <a:off x="3036650" y="3982952"/>
            <a:ext cx="1452820" cy="145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408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1F50182-672D-4C5C-9C87-8B4FE8904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29" b="55564"/>
          <a:stretch/>
        </p:blipFill>
        <p:spPr>
          <a:xfrm>
            <a:off x="3016539" y="1316254"/>
            <a:ext cx="8838165" cy="12796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4499AD2-BF69-405E-B9BF-71CC403564AD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: [3]</a:t>
            </a:r>
            <a:r>
              <a:rPr lang="ko-KR" altLang="en-US" sz="2400" dirty="0" err="1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메인페이지</a:t>
            </a:r>
            <a:endParaRPr lang="ko-KR" altLang="en-US" sz="24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9CA42BE-83CC-468C-81E3-ED85745E1E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A53A266-880F-4392-8F0D-8BA3E1F7052E}"/>
              </a:ext>
            </a:extLst>
          </p:cNvPr>
          <p:cNvSpPr txBox="1"/>
          <p:nvPr/>
        </p:nvSpPr>
        <p:spPr>
          <a:xfrm>
            <a:off x="5697259" y="5635625"/>
            <a:ext cx="1228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작업중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727D65B-D244-4B79-83F1-66BE09DC59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5" b="20969"/>
          <a:stretch/>
        </p:blipFill>
        <p:spPr>
          <a:xfrm>
            <a:off x="3016540" y="2514792"/>
            <a:ext cx="8838166" cy="42261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F31C779-B2F8-42E5-B1A9-6DAC4F044F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9" b="23509"/>
          <a:stretch/>
        </p:blipFill>
        <p:spPr>
          <a:xfrm>
            <a:off x="3016537" y="2579941"/>
            <a:ext cx="8838167" cy="40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4499AD2-BF69-405E-B9BF-71CC403564AD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: [3]</a:t>
            </a:r>
            <a:r>
              <a:rPr lang="ko-KR" altLang="en-US" sz="2400" dirty="0" err="1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메인페이지</a:t>
            </a:r>
            <a:endParaRPr lang="ko-KR" altLang="en-US" sz="24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9CA42BE-83CC-468C-81E3-ED85745E1E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32F38E2-BAE4-41DA-B4ED-6D7A05701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8"/>
          <a:stretch/>
        </p:blipFill>
        <p:spPr>
          <a:xfrm>
            <a:off x="1187355" y="1217635"/>
            <a:ext cx="10331209" cy="56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99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[4]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회원관리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1-1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회원조회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1C9628A-A8C4-46AD-AE47-1DC220768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76"/>
          <a:stretch/>
        </p:blipFill>
        <p:spPr>
          <a:xfrm>
            <a:off x="1595103" y="1464539"/>
            <a:ext cx="9297813" cy="51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1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07B60BD-899C-4956-8964-6747F61B1ECF}"/>
              </a:ext>
            </a:extLst>
          </p:cNvPr>
          <p:cNvGrpSpPr/>
          <p:nvPr/>
        </p:nvGrpSpPr>
        <p:grpSpPr>
          <a:xfrm>
            <a:off x="631081" y="1827767"/>
            <a:ext cx="4000501" cy="914400"/>
            <a:chOff x="631081" y="1827767"/>
            <a:chExt cx="4000501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70D02AE-EA8B-42A5-BC92-5390BA55F426}"/>
                </a:ext>
              </a:extLst>
            </p:cNvPr>
            <p:cNvSpPr txBox="1"/>
            <p:nvPr/>
          </p:nvSpPr>
          <p:spPr>
            <a:xfrm>
              <a:off x="1545481" y="2147984"/>
              <a:ext cx="3086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기획의도 및 기대효과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:a16="http://schemas.microsoft.com/office/drawing/2014/main" xmlns="" id="{2CE008D8-9391-4C6A-B298-08A5D91A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EDEFF65-6286-424A-9EF6-724C0AFF2A07}"/>
              </a:ext>
            </a:extLst>
          </p:cNvPr>
          <p:cNvSpPr txBox="1"/>
          <p:nvPr/>
        </p:nvSpPr>
        <p:spPr>
          <a:xfrm>
            <a:off x="774360" y="2708003"/>
            <a:ext cx="5385732" cy="3432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 또한 현재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배달의 민족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이 앱 만을 통해 주문이 가능하다는 점에서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고객의 편의를 고려하여 </a:t>
            </a:r>
            <a:r>
              <a:rPr lang="ko-KR" altLang="en-US" sz="1800" b="0" i="0" u="none" strike="noStrike" dirty="0">
                <a:solidFill>
                  <a:srgbClr val="FF0000"/>
                </a:solidFill>
                <a:effectLst/>
                <a:latin typeface="+mn-ea"/>
              </a:rPr>
              <a:t>웹에서도 주문이 가능하도록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+mn-ea"/>
              </a:rPr>
              <a:t> 구현하고자 하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였으며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altLang="ko-KR" sz="1100" b="0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궁극적으로 </a:t>
            </a:r>
            <a:r>
              <a:rPr lang="ko-KR" altLang="en-US" sz="2000" b="1" i="0" u="none" strike="noStrike" dirty="0">
                <a:solidFill>
                  <a:srgbClr val="FF0000"/>
                </a:solidFill>
                <a:effectLst/>
                <a:latin typeface="+mn-ea"/>
              </a:rPr>
              <a:t>고객 친화적인 배달 플랫폼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을 개발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+mn-ea"/>
            </a:endParaRPr>
          </a:p>
          <a:p>
            <a:pPr marL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고객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&amp;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점포 간의 주문이 원활해지도록 하고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점포의 매출 상승을 꾀하고자 함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2000" dirty="0">
              <a:effectLst/>
              <a:latin typeface="+mn-ea"/>
            </a:endParaRPr>
          </a:p>
          <a:p>
            <a:pPr marL="12700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  </a:t>
            </a:r>
            <a:endParaRPr lang="ko-KR" altLang="en-US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B01AECC-0D30-47F4-9329-0FCAB46C8D37}"/>
              </a:ext>
            </a:extLst>
          </p:cNvPr>
          <p:cNvGrpSpPr/>
          <p:nvPr/>
        </p:nvGrpSpPr>
        <p:grpSpPr>
          <a:xfrm>
            <a:off x="6087980" y="2240317"/>
            <a:ext cx="5672478" cy="3657950"/>
            <a:chOff x="6087980" y="2240317"/>
            <a:chExt cx="5672478" cy="36579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BE68D2F7-28DD-42BE-8069-F6F98ED08CCD}"/>
                </a:ext>
              </a:extLst>
            </p:cNvPr>
            <p:cNvSpPr txBox="1"/>
            <p:nvPr/>
          </p:nvSpPr>
          <p:spPr>
            <a:xfrm>
              <a:off x="7543928" y="2240317"/>
              <a:ext cx="40169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latin typeface="+mn-ea"/>
                </a:rPr>
                <a:t>출처 </a:t>
              </a:r>
              <a:r>
                <a:rPr lang="en-US" altLang="ko-KR" sz="1400" dirty="0">
                  <a:latin typeface="+mn-ea"/>
                </a:rPr>
                <a:t>https://mnb.moneys.mt.co.kr/</a:t>
              </a:r>
              <a:endParaRPr lang="ko-KR" altLang="en-US" sz="1400" dirty="0">
                <a:latin typeface="+mn-ea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CAEAF038-EAFB-4203-8A6C-DBF2FF756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7980" y="2571140"/>
              <a:ext cx="5672478" cy="332712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5A8756CE-1BB0-4304-9FDD-843215FD4D0D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2902F38-213A-4B4D-B590-7EC6CA324879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59714DE-93B5-48BA-8168-E786F1B64282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45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[5]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점포관리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2-1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사업자등록증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A1950E0-70B2-49E2-A650-EF98199F8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2"/>
          <a:stretch/>
        </p:blipFill>
        <p:spPr>
          <a:xfrm>
            <a:off x="1462092" y="1428750"/>
            <a:ext cx="9732456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28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[8]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고객센터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1-1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자주 하는 질문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E5719BE-D2AF-4863-9178-934F329D3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8" b="6269"/>
          <a:stretch/>
        </p:blipFill>
        <p:spPr>
          <a:xfrm>
            <a:off x="-336654" y="1428384"/>
            <a:ext cx="11113186" cy="6053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B24C20B-841E-4693-AB6D-8EFEA486C775}"/>
              </a:ext>
            </a:extLst>
          </p:cNvPr>
          <p:cNvSpPr txBox="1"/>
          <p:nvPr/>
        </p:nvSpPr>
        <p:spPr>
          <a:xfrm>
            <a:off x="4398960" y="2343974"/>
            <a:ext cx="30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첫 화면 로드 </a:t>
            </a:r>
            <a:r>
              <a:rPr lang="en-US" altLang="ko-KR" dirty="0"/>
              <a:t>or </a:t>
            </a:r>
            <a:r>
              <a:rPr lang="ko-KR" altLang="en-US" dirty="0"/>
              <a:t>전체보기 </a:t>
            </a:r>
            <a:endParaRPr lang="en-US" altLang="ko-KR" dirty="0"/>
          </a:p>
          <a:p>
            <a:r>
              <a:rPr lang="ko-KR" altLang="en-US" dirty="0"/>
              <a:t>클릭 시 전체 </a:t>
            </a:r>
            <a:r>
              <a:rPr lang="en-US" altLang="ko-KR" dirty="0"/>
              <a:t>FAQ </a:t>
            </a:r>
            <a:r>
              <a:rPr lang="ko-KR" altLang="en-US" dirty="0"/>
              <a:t>리스트 출력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05938E3-2DE0-40C3-9D19-664CD5A534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96" y="0"/>
            <a:ext cx="4743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31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[8]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고객센터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2-1 1:1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문의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DDB5958-243C-4AA4-A272-CE104000B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9" b="16979"/>
          <a:stretch/>
        </p:blipFill>
        <p:spPr>
          <a:xfrm>
            <a:off x="0" y="95534"/>
            <a:ext cx="12207922" cy="6666931"/>
          </a:xfrm>
          <a:prstGeom prst="rect">
            <a:avLst/>
          </a:prstGeom>
        </p:spPr>
      </p:pic>
      <p:pic>
        <p:nvPicPr>
          <p:cNvPr id="7" name="Picture 2" descr="Arrow Icon 2637449">
            <a:extLst>
              <a:ext uri="{FF2B5EF4-FFF2-40B4-BE49-F238E27FC236}">
                <a16:creationId xmlns:a16="http://schemas.microsoft.com/office/drawing/2014/main" xmlns="" id="{80D60777-BB91-4E04-92B3-418E256B1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57713" flipH="1">
            <a:off x="1266290" y="987686"/>
            <a:ext cx="1066194" cy="9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row Icon 2637449">
            <a:extLst>
              <a:ext uri="{FF2B5EF4-FFF2-40B4-BE49-F238E27FC236}">
                <a16:creationId xmlns:a16="http://schemas.microsoft.com/office/drawing/2014/main" xmlns="" id="{367A8C04-F70B-48E3-A3E0-3953D822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01142" flipH="1" flipV="1">
            <a:off x="9866609" y="753516"/>
            <a:ext cx="1066194" cy="9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4F3555-5AA0-41D3-95A0-443B0D3F8D3C}"/>
              </a:ext>
            </a:extLst>
          </p:cNvPr>
          <p:cNvSpPr txBox="1"/>
          <p:nvPr/>
        </p:nvSpPr>
        <p:spPr>
          <a:xfrm>
            <a:off x="2164337" y="1159253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*</a:t>
            </a:r>
            <a:r>
              <a:rPr lang="ko-KR" altLang="en-US" dirty="0" err="1"/>
              <a:t>페이징처리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2EBAA81-53F3-4B06-8B79-4CCD64D2F6F2}"/>
              </a:ext>
            </a:extLst>
          </p:cNvPr>
          <p:cNvSpPr txBox="1"/>
          <p:nvPr/>
        </p:nvSpPr>
        <p:spPr>
          <a:xfrm>
            <a:off x="9312325" y="52502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키워드 검색</a:t>
            </a:r>
            <a:endParaRPr lang="en-US" altLang="ko-KR" dirty="0"/>
          </a:p>
        </p:txBody>
      </p:sp>
      <p:pic>
        <p:nvPicPr>
          <p:cNvPr id="12" name="Picture 2" descr="Arrow Icon 2637449">
            <a:extLst>
              <a:ext uri="{FF2B5EF4-FFF2-40B4-BE49-F238E27FC236}">
                <a16:creationId xmlns:a16="http://schemas.microsoft.com/office/drawing/2014/main" xmlns="" id="{87A2DD35-4B0F-439C-87ED-6540EFAFA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01142" flipH="1" flipV="1">
            <a:off x="7841192" y="1100370"/>
            <a:ext cx="1066194" cy="9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0B1F086-ED39-4993-900C-46B2DCE852A8}"/>
              </a:ext>
            </a:extLst>
          </p:cNvPr>
          <p:cNvSpPr txBox="1"/>
          <p:nvPr/>
        </p:nvSpPr>
        <p:spPr>
          <a:xfrm>
            <a:off x="5467544" y="895915"/>
            <a:ext cx="362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미답변</a:t>
            </a:r>
            <a:r>
              <a:rPr lang="en-US" altLang="ko-KR" dirty="0"/>
              <a:t>/</a:t>
            </a:r>
            <a:r>
              <a:rPr lang="ko-KR" altLang="en-US" dirty="0" err="1"/>
              <a:t>답변후</a:t>
            </a:r>
            <a:r>
              <a:rPr lang="ko-KR" altLang="en-US" dirty="0"/>
              <a:t> 삭제 처리 시 </a:t>
            </a:r>
            <a:r>
              <a:rPr lang="ko-KR" altLang="en-US" dirty="0" err="1"/>
              <a:t>미답변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답변 작성 시 답변완료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2213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7026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>
                <a:solidFill>
                  <a:schemeClr val="bg1"/>
                </a:solidFill>
                <a:latin typeface="+mj-ea"/>
                <a:ea typeface="+mj-ea"/>
              </a:rPr>
              <a:t>: [9]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부가기능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1-1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대분류 카테고리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xmlns="" id="{1D0B5075-70DA-4273-AE15-3E527D3EA0BC}"/>
              </a:ext>
            </a:extLst>
          </p:cNvPr>
          <p:cNvSpPr/>
          <p:nvPr/>
        </p:nvSpPr>
        <p:spPr>
          <a:xfrm>
            <a:off x="7940842" y="4126833"/>
            <a:ext cx="1949116" cy="2093494"/>
          </a:xfrm>
          <a:prstGeom prst="frame">
            <a:avLst>
              <a:gd name="adj1" fmla="val 511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4CBE0A-B7C0-4AD5-BE2A-E26BFBEB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3"/>
          <a:stretch/>
        </p:blipFill>
        <p:spPr>
          <a:xfrm>
            <a:off x="900112" y="1766272"/>
            <a:ext cx="10749745" cy="50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C12D20E-3FF4-4EF8-BFFF-8DD22A0D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9" y="1360966"/>
            <a:ext cx="8676044" cy="5146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706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[9]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부가기능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1-2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중분류 카테고리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69ABBC3-4C33-4972-9796-048C09F7B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450" y="4895833"/>
            <a:ext cx="4381500" cy="16764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14798FBC-0BA0-4EB5-99D9-F2F4A1CE17E5}"/>
              </a:ext>
            </a:extLst>
          </p:cNvPr>
          <p:cNvCxnSpPr>
            <a:cxnSpLocks/>
          </p:cNvCxnSpPr>
          <p:nvPr/>
        </p:nvCxnSpPr>
        <p:spPr>
          <a:xfrm>
            <a:off x="7355305" y="3655324"/>
            <a:ext cx="302795" cy="11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63E14841-2ABE-4B32-86B1-DDE3358AB360}"/>
              </a:ext>
            </a:extLst>
          </p:cNvPr>
          <p:cNvCxnSpPr>
            <a:cxnSpLocks/>
          </p:cNvCxnSpPr>
          <p:nvPr/>
        </p:nvCxnSpPr>
        <p:spPr>
          <a:xfrm flipV="1">
            <a:off x="6849310" y="2981103"/>
            <a:ext cx="505995" cy="479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081EE73-3825-47F6-8384-DD2FD4CB53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33" t="35970" r="32797" b="21482"/>
          <a:stretch/>
        </p:blipFill>
        <p:spPr>
          <a:xfrm>
            <a:off x="7355305" y="1293835"/>
            <a:ext cx="4775200" cy="33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[9]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부가기능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2-1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정기쿠폰관리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0835F8E-5DB7-4E46-98FA-0DF343CCF3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5"/>
          <a:stretch/>
        </p:blipFill>
        <p:spPr>
          <a:xfrm>
            <a:off x="337295" y="1716856"/>
            <a:ext cx="9766159" cy="4886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2D95461-4C08-45F7-A2A7-FA35B0E997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2" t="35416" r="28768" b="26041"/>
          <a:stretch/>
        </p:blipFill>
        <p:spPr>
          <a:xfrm>
            <a:off x="7996106" y="3694496"/>
            <a:ext cx="3976819" cy="2643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B23B37A-7029-4A8A-8175-3F41B3E33B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5" t="35938" r="29219" b="26354"/>
          <a:stretch/>
        </p:blipFill>
        <p:spPr>
          <a:xfrm>
            <a:off x="8001000" y="842962"/>
            <a:ext cx="3971925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43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75B5B0-836D-4EB9-8D83-6BDF21029A36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[9]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부가기능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3-1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선물 카테고리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4A68D8A-D623-4764-83DA-68FEDEBD9E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2"/>
          <a:stretch/>
        </p:blipFill>
        <p:spPr>
          <a:xfrm>
            <a:off x="1066459" y="1716856"/>
            <a:ext cx="10284352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26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7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5FAC01-C92D-40C6-B8B0-3F22EE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27"/>
          <a:stretch/>
        </p:blipFill>
        <p:spPr>
          <a:xfrm>
            <a:off x="337295" y="327545"/>
            <a:ext cx="1124797" cy="92764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075E7CD-C0B8-4DCC-B141-6B7C40E8AB14}"/>
              </a:ext>
            </a:extLst>
          </p:cNvPr>
          <p:cNvSpPr txBox="1"/>
          <p:nvPr/>
        </p:nvSpPr>
        <p:spPr>
          <a:xfrm>
            <a:off x="1359577" y="791368"/>
            <a:ext cx="650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[9]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부가기능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: 3-2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선물 상품 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99CEC2-CC14-485D-9607-7F888D7FF4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4"/>
          <a:stretch/>
        </p:blipFill>
        <p:spPr>
          <a:xfrm>
            <a:off x="1712727" y="1545406"/>
            <a:ext cx="8995145" cy="51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82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1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DF2E784-DB01-4FDD-9211-E563D3D879B6}"/>
              </a:ext>
            </a:extLst>
          </p:cNvPr>
          <p:cNvGrpSpPr/>
          <p:nvPr/>
        </p:nvGrpSpPr>
        <p:grpSpPr>
          <a:xfrm>
            <a:off x="5849194" y="4175981"/>
            <a:ext cx="5695790" cy="1793111"/>
            <a:chOff x="3248103" y="1727200"/>
            <a:chExt cx="5695790" cy="22534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4D25211-1CD5-4EAF-A7E2-012EC698BC7E}"/>
                </a:ext>
              </a:extLst>
            </p:cNvPr>
            <p:cNvSpPr txBox="1"/>
            <p:nvPr/>
          </p:nvSpPr>
          <p:spPr>
            <a:xfrm>
              <a:off x="3248103" y="1727200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96A1B84-7E70-4561-8E7B-5463E26A0ED4}"/>
                </a:ext>
              </a:extLst>
            </p:cNvPr>
            <p:cNvSpPr txBox="1"/>
            <p:nvPr/>
          </p:nvSpPr>
          <p:spPr>
            <a:xfrm>
              <a:off x="3248103" y="2301201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C0B7134-968A-4200-92D5-3370FA7309C4}"/>
                </a:ext>
              </a:extLst>
            </p:cNvPr>
            <p:cNvSpPr txBox="1"/>
            <p:nvPr/>
          </p:nvSpPr>
          <p:spPr>
            <a:xfrm>
              <a:off x="3248103" y="2872701"/>
              <a:ext cx="5695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ln>
                    <a:solidFill>
                      <a:schemeClr val="bg1"/>
                    </a:solidFill>
                  </a:ln>
                  <a:noFill/>
                  <a:latin typeface="Bauhaus 93" panose="04030905020B02020C02" pitchFamily="82" charset="0"/>
                </a:rPr>
                <a:t>FLEX DELIEVERY</a:t>
              </a:r>
              <a:endParaRPr lang="ko-KR" altLang="en-US" sz="66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025931" y="897233"/>
            <a:ext cx="57567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EBD01"/>
                </a:solidFill>
                <a:latin typeface="Bauhaus 93" panose="04030905020B02020C02" pitchFamily="82" charset="0"/>
              </a:rPr>
              <a:t>CHAPTER 9</a:t>
            </a:r>
            <a:endParaRPr lang="ko-KR" altLang="en-US" sz="8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EBD0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58EC7-91A1-42E1-8428-64547C8A63D2}"/>
              </a:ext>
            </a:extLst>
          </p:cNvPr>
          <p:cNvSpPr/>
          <p:nvPr/>
        </p:nvSpPr>
        <p:spPr>
          <a:xfrm>
            <a:off x="622300" y="736600"/>
            <a:ext cx="10998200" cy="54483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C4DE11F-93DD-4C86-96E5-528FEB0702D9}"/>
              </a:ext>
            </a:extLst>
          </p:cNvPr>
          <p:cNvSpPr txBox="1"/>
          <p:nvPr/>
        </p:nvSpPr>
        <p:spPr>
          <a:xfrm>
            <a:off x="1926683" y="2343783"/>
            <a:ext cx="46619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9. </a:t>
            </a:r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사용 </a:t>
            </a:r>
            <a:r>
              <a:rPr lang="en-US" altLang="ko-KR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API </a:t>
            </a:r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및 기술</a:t>
            </a:r>
            <a:endParaRPr lang="en-US" altLang="ko-KR" sz="36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lvl="1"/>
            <a:endParaRPr lang="ko-KR" altLang="en-US" sz="3200" dirty="0">
              <a:solidFill>
                <a:schemeClr val="bg1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619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06ED81A-3DFF-4AFC-BD0F-C3153A47D61B}"/>
              </a:ext>
            </a:extLst>
          </p:cNvPr>
          <p:cNvSpPr/>
          <p:nvPr/>
        </p:nvSpPr>
        <p:spPr>
          <a:xfrm>
            <a:off x="411714" y="1654500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650FBE6-CCBB-4ACA-B94D-484F94250612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05D3413-3817-424A-AFE8-2BFE225D8B29}"/>
                </a:ext>
              </a:extLst>
            </p:cNvPr>
            <p:cNvSpPr/>
            <p:nvPr/>
          </p:nvSpPr>
          <p:spPr>
            <a:xfrm>
              <a:off x="11040199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A8DE4A7-80FD-4E52-80FF-18AB7744B2D2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CH4 CH5 CH6 CH7 CH8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CH9</a:t>
              </a:r>
              <a:endParaRPr lang="ko-KR" altLang="en-US" sz="2800" spc="300" dirty="0">
                <a:solidFill>
                  <a:schemeClr val="bg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D1F76F8-ECF2-42FE-AF14-EBECF6D7FF22}"/>
              </a:ext>
            </a:extLst>
          </p:cNvPr>
          <p:cNvSpPr txBox="1"/>
          <p:nvPr/>
        </p:nvSpPr>
        <p:spPr>
          <a:xfrm>
            <a:off x="885402" y="4165579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POI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065579E-5F93-4420-9763-24811F07A32F}"/>
              </a:ext>
            </a:extLst>
          </p:cNvPr>
          <p:cNvSpPr txBox="1"/>
          <p:nvPr/>
        </p:nvSpPr>
        <p:spPr>
          <a:xfrm>
            <a:off x="6337432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reCAPTCHA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CD7CF29-005E-4627-BA87-70AF0C0D8BD1}"/>
              </a:ext>
            </a:extLst>
          </p:cNvPr>
          <p:cNvSpPr txBox="1"/>
          <p:nvPr/>
        </p:nvSpPr>
        <p:spPr>
          <a:xfrm>
            <a:off x="6337432" y="4165579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I’mport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CE42505-6D02-491E-83F9-6AE0D54BA7AF}"/>
              </a:ext>
            </a:extLst>
          </p:cNvPr>
          <p:cNvSpPr txBox="1"/>
          <p:nvPr/>
        </p:nvSpPr>
        <p:spPr>
          <a:xfrm>
            <a:off x="6528340" y="2822890"/>
            <a:ext cx="214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b="1" dirty="0"/>
              <a:t>‘</a:t>
            </a:r>
            <a:r>
              <a:rPr lang="ko-KR" altLang="en-US" sz="2000" b="1" dirty="0"/>
              <a:t>봇</a:t>
            </a:r>
            <a:r>
              <a:rPr lang="en-US" altLang="ko-KR" sz="2000" b="1" dirty="0"/>
              <a:t>＇</a:t>
            </a:r>
            <a:r>
              <a:rPr lang="ko-KR" altLang="en-US" sz="2000" b="1" dirty="0"/>
              <a:t>을 구별하여 무분별한 회원가입을 방지하는 </a:t>
            </a:r>
            <a:r>
              <a:rPr lang="en-US" altLang="ko-KR" sz="2000" b="1" dirty="0" err="1"/>
              <a:t>api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1538046-2C9A-4F13-AD31-0EE048400D5E}"/>
              </a:ext>
            </a:extLst>
          </p:cNvPr>
          <p:cNvSpPr txBox="1"/>
          <p:nvPr/>
        </p:nvSpPr>
        <p:spPr>
          <a:xfrm>
            <a:off x="985173" y="4628838"/>
            <a:ext cx="1976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b="1" dirty="0"/>
              <a:t>DB </a:t>
            </a:r>
            <a:r>
              <a:rPr lang="ko-KR" altLang="en-US" sz="2000" b="1" dirty="0"/>
              <a:t>정보를 </a:t>
            </a:r>
            <a:r>
              <a:rPr lang="en-US" altLang="ko-KR" sz="2000" b="1" dirty="0"/>
              <a:t>Excel </a:t>
            </a:r>
            <a:r>
              <a:rPr lang="ko-KR" altLang="en-US" sz="2000" b="1" dirty="0"/>
              <a:t>파일로 다운로드 할 수 있게 해주는 라이브러리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C2B1B1-FF34-4344-B6B4-8A9A36376F7E}"/>
              </a:ext>
            </a:extLst>
          </p:cNvPr>
          <p:cNvSpPr txBox="1"/>
          <p:nvPr/>
        </p:nvSpPr>
        <p:spPr>
          <a:xfrm>
            <a:off x="6528340" y="4703615"/>
            <a:ext cx="2943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신용카드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실시간 계좌이체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가상계좌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휴대폰 소액결제 등 온라인 결제 기능을 지원하는 </a:t>
            </a:r>
            <a:r>
              <a:rPr lang="en-US" altLang="ko-KR" sz="2000" b="1" dirty="0" err="1"/>
              <a:t>api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0E0C5E-7598-41B1-AB48-445D4987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178" y="2692421"/>
            <a:ext cx="2383010" cy="1654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A8FAE9-51DB-48CB-9C56-7A0648C43C9F}"/>
              </a:ext>
            </a:extLst>
          </p:cNvPr>
          <p:cNvSpPr txBox="1"/>
          <p:nvPr/>
        </p:nvSpPr>
        <p:spPr>
          <a:xfrm>
            <a:off x="905230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datePicker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45CD35B-6781-4E1A-B009-25C8936E100A}"/>
              </a:ext>
            </a:extLst>
          </p:cNvPr>
          <p:cNvSpPr txBox="1"/>
          <p:nvPr/>
        </p:nvSpPr>
        <p:spPr>
          <a:xfrm>
            <a:off x="1067025" y="2839673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dirty="0"/>
              <a:t>달력을 통해 날짜를</a:t>
            </a:r>
            <a:endParaRPr lang="en-US" altLang="ko-KR" sz="2000" b="1" dirty="0"/>
          </a:p>
          <a:p>
            <a:pPr algn="dist"/>
            <a:r>
              <a:rPr lang="ko-KR" altLang="en-US" sz="2000" b="1" dirty="0"/>
              <a:t>선택할 수 있는 </a:t>
            </a:r>
            <a:r>
              <a:rPr lang="en-US" altLang="ko-KR" sz="2000" b="1" dirty="0" err="1"/>
              <a:t>ui</a:t>
            </a:r>
            <a:endParaRPr lang="ko-KR" altLang="en-US" sz="2000" b="1" dirty="0"/>
          </a:p>
        </p:txBody>
      </p:sp>
      <p:pic>
        <p:nvPicPr>
          <p:cNvPr id="2050" name="Picture 2" descr="google recaptcha">
            <a:extLst>
              <a:ext uri="{FF2B5EF4-FFF2-40B4-BE49-F238E27FC236}">
                <a16:creationId xmlns:a16="http://schemas.microsoft.com/office/drawing/2014/main" xmlns="" id="{7DA8719F-1504-4E3C-AE84-FC65B288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33" y="2647019"/>
            <a:ext cx="2763719" cy="13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ache POI">
            <a:extLst>
              <a:ext uri="{FF2B5EF4-FFF2-40B4-BE49-F238E27FC236}">
                <a16:creationId xmlns:a16="http://schemas.microsoft.com/office/drawing/2014/main" xmlns="" id="{56DB191F-640A-4724-B122-B31D8D2C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35" y="4816997"/>
            <a:ext cx="2432583" cy="69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8BE9314-2F4E-4E21-9C76-8BFE85C3D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860" y="4687463"/>
            <a:ext cx="2314036" cy="11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11714" y="1627136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2349408" cy="914400"/>
            <a:chOff x="631081" y="1827767"/>
            <a:chExt cx="2349408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1435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개발환경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:a16="http://schemas.microsoft.com/office/drawing/2014/main" xmlns="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8892B9E-261B-4264-ABAC-651FE9CA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36" y="2384420"/>
            <a:ext cx="8833870" cy="346282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8CDD9FC9-7AE4-4A24-A51E-530942079F37}"/>
              </a:ext>
            </a:extLst>
          </p:cNvPr>
          <p:cNvSpPr/>
          <p:nvPr/>
        </p:nvSpPr>
        <p:spPr>
          <a:xfrm>
            <a:off x="1845737" y="5806097"/>
            <a:ext cx="2944632" cy="520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Frontend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69506178-8E9E-43E9-B8E4-621772D39FAA}"/>
              </a:ext>
            </a:extLst>
          </p:cNvPr>
          <p:cNvSpPr/>
          <p:nvPr/>
        </p:nvSpPr>
        <p:spPr>
          <a:xfrm>
            <a:off x="4923939" y="5806097"/>
            <a:ext cx="2944632" cy="520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Backend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A108F8F9-ECE7-4D31-AF6D-097253204FCF}"/>
              </a:ext>
            </a:extLst>
          </p:cNvPr>
          <p:cNvSpPr/>
          <p:nvPr/>
        </p:nvSpPr>
        <p:spPr>
          <a:xfrm>
            <a:off x="8002141" y="5799364"/>
            <a:ext cx="2944632" cy="520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Utility / OS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4F7535E-C50A-4D97-8C8B-45654A240A61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3356B2A5-FB7F-4E70-BE54-F179542259B5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E26FCFD-9179-4C3D-9231-0DBEA2154B61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177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650FBE6-CCBB-4ACA-B94D-484F94250612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05D3413-3817-424A-AFE8-2BFE225D8B29}"/>
                </a:ext>
              </a:extLst>
            </p:cNvPr>
            <p:cNvSpPr/>
            <p:nvPr/>
          </p:nvSpPr>
          <p:spPr>
            <a:xfrm>
              <a:off x="11040199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A8DE4A7-80FD-4E52-80FF-18AB7744B2D2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CH4 CH5 CH6 CH7 CH8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CH9</a:t>
              </a:r>
              <a:endParaRPr lang="ko-KR" altLang="en-US" sz="2800" spc="300" dirty="0">
                <a:solidFill>
                  <a:schemeClr val="bg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D1F76F8-ECF2-42FE-AF14-EBECF6D7FF22}"/>
              </a:ext>
            </a:extLst>
          </p:cNvPr>
          <p:cNvSpPr txBox="1"/>
          <p:nvPr/>
        </p:nvSpPr>
        <p:spPr>
          <a:xfrm>
            <a:off x="885402" y="4165579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도로명주소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API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065579E-5F93-4420-9763-24811F07A32F}"/>
              </a:ext>
            </a:extLst>
          </p:cNvPr>
          <p:cNvSpPr txBox="1"/>
          <p:nvPr/>
        </p:nvSpPr>
        <p:spPr>
          <a:xfrm>
            <a:off x="6337432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BCrypt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CD7CF29-005E-4627-BA87-70AF0C0D8BD1}"/>
              </a:ext>
            </a:extLst>
          </p:cNvPr>
          <p:cNvSpPr txBox="1"/>
          <p:nvPr/>
        </p:nvSpPr>
        <p:spPr>
          <a:xfrm>
            <a:off x="6337432" y="4165579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JAMES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CE42505-6D02-491E-83F9-6AE0D54BA7AF}"/>
              </a:ext>
            </a:extLst>
          </p:cNvPr>
          <p:cNvSpPr txBox="1"/>
          <p:nvPr/>
        </p:nvSpPr>
        <p:spPr>
          <a:xfrm>
            <a:off x="6729710" y="2769163"/>
            <a:ext cx="266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비밀번호를 암호화하여 저장해주는 라이브러리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1538046-2C9A-4F13-AD31-0EE048400D5E}"/>
              </a:ext>
            </a:extLst>
          </p:cNvPr>
          <p:cNvSpPr txBox="1"/>
          <p:nvPr/>
        </p:nvSpPr>
        <p:spPr>
          <a:xfrm>
            <a:off x="1245174" y="4723033"/>
            <a:ext cx="2228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/>
              <a:t>최신 도로명 주소를 이용한 검색기능을 제공하는 </a:t>
            </a:r>
            <a:r>
              <a:rPr lang="en-US" altLang="ko-KR" sz="2000" b="1" dirty="0" err="1"/>
              <a:t>api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C2B1B1-FF34-4344-B6B4-8A9A36376F7E}"/>
              </a:ext>
            </a:extLst>
          </p:cNvPr>
          <p:cNvSpPr txBox="1"/>
          <p:nvPr/>
        </p:nvSpPr>
        <p:spPr>
          <a:xfrm>
            <a:off x="6789922" y="4723033"/>
            <a:ext cx="238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메일 서버를 구축하여 메일 발송을 가능하게 해주는 </a:t>
            </a:r>
            <a:r>
              <a:rPr lang="en-US" altLang="ko-KR" sz="2000" b="1" dirty="0" err="1"/>
              <a:t>api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A8FAE9-51DB-48CB-9C56-7A0648C43C9F}"/>
              </a:ext>
            </a:extLst>
          </p:cNvPr>
          <p:cNvSpPr txBox="1"/>
          <p:nvPr/>
        </p:nvSpPr>
        <p:spPr>
          <a:xfrm>
            <a:off x="905230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ckEditor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45CD35B-6781-4E1A-B009-25C8936E100A}"/>
              </a:ext>
            </a:extLst>
          </p:cNvPr>
          <p:cNvSpPr txBox="1"/>
          <p:nvPr/>
        </p:nvSpPr>
        <p:spPr>
          <a:xfrm>
            <a:off x="1273362" y="2663286"/>
            <a:ext cx="2050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/>
              <a:t>컨텐츠를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웹 페이지에서 직접 작성할 수 있도록 하는 텍스트 에디터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63CCBE5-B29F-4D91-AFB5-0DC14F23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00" y="4682230"/>
            <a:ext cx="2124075" cy="1343025"/>
          </a:xfrm>
          <a:prstGeom prst="rect">
            <a:avLst/>
          </a:prstGeom>
        </p:spPr>
      </p:pic>
      <p:pic>
        <p:nvPicPr>
          <p:cNvPr id="4098" name="Picture 2" descr="ckeditor 이미지 검색결과">
            <a:extLst>
              <a:ext uri="{FF2B5EF4-FFF2-40B4-BE49-F238E27FC236}">
                <a16:creationId xmlns:a16="http://schemas.microsoft.com/office/drawing/2014/main" xmlns="" id="{4EC6D0DA-690C-42C7-9FCE-FC21AAFA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226" y="2863828"/>
            <a:ext cx="26003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crypt 이미지 검색결과">
            <a:extLst>
              <a:ext uri="{FF2B5EF4-FFF2-40B4-BE49-F238E27FC236}">
                <a16:creationId xmlns:a16="http://schemas.microsoft.com/office/drawing/2014/main" xmlns="" id="{3AEF9167-B16C-48D4-BF52-3C72E4E4C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115" y="2564954"/>
            <a:ext cx="1347275" cy="134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ames Project">
            <a:extLst>
              <a:ext uri="{FF2B5EF4-FFF2-40B4-BE49-F238E27FC236}">
                <a16:creationId xmlns:a16="http://schemas.microsoft.com/office/drawing/2014/main" xmlns="" id="{9E5C3A49-10B3-49E4-BDE2-EF3562B1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289" y="4706335"/>
            <a:ext cx="20669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09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06ED81A-3DFF-4AFC-BD0F-C3153A47D61B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650FBE6-CCBB-4ACA-B94D-484F94250612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05D3413-3817-424A-AFE8-2BFE225D8B29}"/>
                </a:ext>
              </a:extLst>
            </p:cNvPr>
            <p:cNvSpPr/>
            <p:nvPr/>
          </p:nvSpPr>
          <p:spPr>
            <a:xfrm>
              <a:off x="11040199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A8DE4A7-80FD-4E52-80FF-18AB7744B2D2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CH2 CH3 CH4 CH5 CH6 CH7 CH8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CH9</a:t>
              </a:r>
              <a:endParaRPr lang="ko-KR" altLang="en-US" sz="2800" spc="300" dirty="0">
                <a:solidFill>
                  <a:schemeClr val="bg1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065579E-5F93-4420-9763-24811F07A32F}"/>
              </a:ext>
            </a:extLst>
          </p:cNvPr>
          <p:cNvSpPr txBox="1"/>
          <p:nvPr/>
        </p:nvSpPr>
        <p:spPr>
          <a:xfrm>
            <a:off x="6337432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c3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CE42505-6D02-491E-83F9-6AE0D54BA7AF}"/>
              </a:ext>
            </a:extLst>
          </p:cNvPr>
          <p:cNvSpPr txBox="1"/>
          <p:nvPr/>
        </p:nvSpPr>
        <p:spPr>
          <a:xfrm>
            <a:off x="6458019" y="2619555"/>
            <a:ext cx="3757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D3</a:t>
            </a:r>
            <a:r>
              <a:rPr lang="ko-KR" altLang="en-US" sz="2000" b="1" dirty="0"/>
              <a:t>를 기반으로 한 차트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A8FAE9-51DB-48CB-9C56-7A0648C43C9F}"/>
              </a:ext>
            </a:extLst>
          </p:cNvPr>
          <p:cNvSpPr txBox="1"/>
          <p:nvPr/>
        </p:nvSpPr>
        <p:spPr>
          <a:xfrm>
            <a:off x="905230" y="2169202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AOS.js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45CD35B-6781-4E1A-B009-25C8936E100A}"/>
              </a:ext>
            </a:extLst>
          </p:cNvPr>
          <p:cNvSpPr txBox="1"/>
          <p:nvPr/>
        </p:nvSpPr>
        <p:spPr>
          <a:xfrm>
            <a:off x="1242312" y="2682585"/>
            <a:ext cx="4324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동적으로 웹페이지의 내용을 로드 및 </a:t>
            </a:r>
            <a:endParaRPr lang="en-US" altLang="ko-KR" sz="2000" b="1" dirty="0"/>
          </a:p>
          <a:p>
            <a:r>
              <a:rPr lang="ko-KR" altLang="en-US" sz="2000" b="1" dirty="0" err="1"/>
              <a:t>언로드하는</a:t>
            </a:r>
            <a:r>
              <a:rPr lang="ko-KR" altLang="en-US" sz="2000" b="1" dirty="0"/>
              <a:t> 애니메이션 스크롤</a:t>
            </a:r>
            <a:endParaRPr lang="en-US" altLang="ko-KR" sz="2000" b="1" dirty="0"/>
          </a:p>
          <a:p>
            <a:r>
              <a:rPr lang="en-US" altLang="ko-KR" sz="2000" b="1" dirty="0"/>
              <a:t>JS </a:t>
            </a:r>
            <a:r>
              <a:rPr lang="ko-KR" altLang="en-US" sz="2000" b="1" dirty="0"/>
              <a:t>라이브러리 </a:t>
            </a:r>
            <a:r>
              <a:rPr lang="en-US" altLang="ko-KR" sz="2000" b="1" dirty="0"/>
              <a:t>/ Animated on Scroll</a:t>
            </a:r>
          </a:p>
          <a:p>
            <a:endParaRPr lang="en-US" altLang="ko-KR" sz="20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895EEBBA-F7DB-41DF-9250-A28D7B44EE6B}"/>
              </a:ext>
            </a:extLst>
          </p:cNvPr>
          <p:cNvGrpSpPr/>
          <p:nvPr/>
        </p:nvGrpSpPr>
        <p:grpSpPr>
          <a:xfrm>
            <a:off x="6337432" y="3306098"/>
            <a:ext cx="5171145" cy="532238"/>
            <a:chOff x="6349770" y="3116152"/>
            <a:chExt cx="5171145" cy="53223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25D280EE-56ED-45EF-813B-E2864A0A6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086" t="-3413" b="-1"/>
            <a:stretch/>
          </p:blipFill>
          <p:spPr>
            <a:xfrm>
              <a:off x="9944528" y="3116152"/>
              <a:ext cx="1576387" cy="50235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DF150850-4F24-4E25-88D6-4EF85B629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9724" b="-7289"/>
            <a:stretch/>
          </p:blipFill>
          <p:spPr>
            <a:xfrm>
              <a:off x="6349770" y="3127213"/>
              <a:ext cx="1689890" cy="52117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6F484E00-C5FC-4DA9-AE4A-FD085F8DB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946" r="38551" b="1139"/>
            <a:stretch/>
          </p:blipFill>
          <p:spPr>
            <a:xfrm>
              <a:off x="8012034" y="3127213"/>
              <a:ext cx="1875474" cy="48023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8E0B1CA-8AE3-411F-A509-0C3BA0C66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37" y="4006024"/>
            <a:ext cx="2430343" cy="15715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2807F75-8D41-441A-BC59-8777EA446C3A}"/>
              </a:ext>
            </a:extLst>
          </p:cNvPr>
          <p:cNvSpPr txBox="1"/>
          <p:nvPr/>
        </p:nvSpPr>
        <p:spPr>
          <a:xfrm>
            <a:off x="6337432" y="4201463"/>
            <a:ext cx="466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👉 </a:t>
            </a:r>
            <a:r>
              <a:rPr lang="en-US" altLang="ko-KR" sz="28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Kakao</a:t>
            </a:r>
            <a:r>
              <a:rPr lang="ko-KR" altLang="en-US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지도 </a:t>
            </a:r>
            <a:r>
              <a:rPr lang="en-US" altLang="ko-KR" sz="28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API</a:t>
            </a:r>
            <a:endParaRPr lang="ko-KR" altLang="en-US" sz="2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A0B231-9BD7-4CDE-A7A2-F48D544E9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617" y="4178976"/>
            <a:ext cx="1571531" cy="15715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A924956-108D-4730-8A15-A93D91A6FE39}"/>
              </a:ext>
            </a:extLst>
          </p:cNvPr>
          <p:cNvSpPr txBox="1"/>
          <p:nvPr/>
        </p:nvSpPr>
        <p:spPr>
          <a:xfrm>
            <a:off x="6337432" y="4795177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/>
              <a:t>Kakao</a:t>
            </a:r>
            <a:r>
              <a:rPr lang="en-US" altLang="ko-KR" sz="2000" b="1" dirty="0"/>
              <a:t> Developers </a:t>
            </a:r>
            <a:r>
              <a:rPr lang="ko-KR" altLang="en-US" sz="2000" b="1" dirty="0"/>
              <a:t>에서 제공하는</a:t>
            </a:r>
            <a:endParaRPr lang="en-US" altLang="ko-KR" sz="2000" b="1" dirty="0"/>
          </a:p>
          <a:p>
            <a:r>
              <a:rPr lang="ko-KR" altLang="en-US" sz="2000" b="1" dirty="0"/>
              <a:t>개발자용 오픈소스 지도 </a:t>
            </a:r>
            <a:r>
              <a:rPr lang="en-US" altLang="ko-KR" sz="2000" b="1" dirty="0"/>
              <a:t>API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64448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1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4D25211-1CD5-4EAF-A7E2-012EC698BC7E}"/>
              </a:ext>
            </a:extLst>
          </p:cNvPr>
          <p:cNvSpPr txBox="1"/>
          <p:nvPr/>
        </p:nvSpPr>
        <p:spPr>
          <a:xfrm>
            <a:off x="3151125" y="1727200"/>
            <a:ext cx="5889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TAHNK YOU</a:t>
            </a:r>
            <a:endParaRPr lang="ko-KR" altLang="en-US" sz="8800" dirty="0">
              <a:ln>
                <a:solidFill>
                  <a:schemeClr val="bg1"/>
                </a:solidFill>
              </a:ln>
              <a:noFill/>
              <a:latin typeface="Bauhaus 93" panose="04030905020B02020C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6A1B84-7E70-4561-8E7B-5463E26A0ED4}"/>
              </a:ext>
            </a:extLst>
          </p:cNvPr>
          <p:cNvSpPr txBox="1"/>
          <p:nvPr/>
        </p:nvSpPr>
        <p:spPr>
          <a:xfrm>
            <a:off x="3151125" y="2301201"/>
            <a:ext cx="5889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THANK YOU</a:t>
            </a:r>
            <a:endParaRPr lang="ko-KR" altLang="en-US" sz="8800" dirty="0">
              <a:ln>
                <a:solidFill>
                  <a:schemeClr val="bg1"/>
                </a:solidFill>
              </a:ln>
              <a:noFill/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0B7134-968A-4200-92D5-3370FA7309C4}"/>
              </a:ext>
            </a:extLst>
          </p:cNvPr>
          <p:cNvSpPr txBox="1"/>
          <p:nvPr/>
        </p:nvSpPr>
        <p:spPr>
          <a:xfrm>
            <a:off x="3151125" y="2872701"/>
            <a:ext cx="5889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THANK YOU</a:t>
            </a:r>
            <a:endParaRPr lang="ko-KR" altLang="en-US" sz="8800" dirty="0">
              <a:ln>
                <a:solidFill>
                  <a:schemeClr val="bg1"/>
                </a:solidFill>
              </a:ln>
              <a:noFill/>
              <a:latin typeface="Bauhaus 93" panose="04030905020B02020C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3151124" y="3429000"/>
            <a:ext cx="5889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EBD01"/>
                </a:solidFill>
                <a:latin typeface="Bauhaus 93" panose="04030905020B02020C02" pitchFamily="82" charset="0"/>
              </a:rPr>
              <a:t>TAHNK YOU</a:t>
            </a:r>
            <a:endParaRPr lang="ko-KR" altLang="en-US" sz="8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EBD01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58EC7-91A1-42E1-8428-64547C8A63D2}"/>
              </a:ext>
            </a:extLst>
          </p:cNvPr>
          <p:cNvSpPr/>
          <p:nvPr/>
        </p:nvSpPr>
        <p:spPr>
          <a:xfrm>
            <a:off x="622300" y="736600"/>
            <a:ext cx="10998200" cy="54483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레고, 장난감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57588F51-E382-4CD2-AAE2-368473BF83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B8B7F0"/>
              </a:clrFrom>
              <a:clrTo>
                <a:srgbClr val="B8B7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049" y="4174350"/>
            <a:ext cx="2155452" cy="215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C8133D-D720-4A64-A963-0ECD7E9A6557}"/>
              </a:ext>
            </a:extLst>
          </p:cNvPr>
          <p:cNvSpPr txBox="1"/>
          <p:nvPr/>
        </p:nvSpPr>
        <p:spPr>
          <a:xfrm>
            <a:off x="622300" y="181979"/>
            <a:ext cx="6173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윤희영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김백신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김정만 박수정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박지안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양현준 이소정</a:t>
            </a:r>
          </a:p>
        </p:txBody>
      </p:sp>
    </p:spTree>
    <p:extLst>
      <p:ext uri="{BB962C8B-B14F-4D97-AF65-F5344CB8AC3E}">
        <p14:creationId xmlns:p14="http://schemas.microsoft.com/office/powerpoint/2010/main" val="55431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17894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3333652" cy="914400"/>
            <a:chOff x="631081" y="1827767"/>
            <a:chExt cx="3333652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2419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시스템 아키텍처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:a16="http://schemas.microsoft.com/office/drawing/2014/main" xmlns="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F06D8787-0BA2-4B82-81A5-6007F28A9809}"/>
              </a:ext>
            </a:extLst>
          </p:cNvPr>
          <p:cNvGrpSpPr/>
          <p:nvPr/>
        </p:nvGrpSpPr>
        <p:grpSpPr>
          <a:xfrm>
            <a:off x="1545481" y="1913712"/>
            <a:ext cx="9863296" cy="4470509"/>
            <a:chOff x="-1048791" y="1045674"/>
            <a:chExt cx="11063407" cy="4909051"/>
          </a:xfrm>
        </p:grpSpPr>
        <p:sp>
          <p:nvSpPr>
            <p:cNvPr id="13" name="Google Shape;392;p24">
              <a:extLst>
                <a:ext uri="{FF2B5EF4-FFF2-40B4-BE49-F238E27FC236}">
                  <a16:creationId xmlns:a16="http://schemas.microsoft.com/office/drawing/2014/main" xmlns="" id="{378203F9-9DA7-443D-8F1D-2F4A676D6C56}"/>
                </a:ext>
              </a:extLst>
            </p:cNvPr>
            <p:cNvSpPr/>
            <p:nvPr/>
          </p:nvSpPr>
          <p:spPr>
            <a:xfrm>
              <a:off x="5932417" y="1045674"/>
              <a:ext cx="1240150" cy="52190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사용자</a:t>
              </a:r>
              <a:endParaRPr sz="1600" dirty="0">
                <a:latin typeface="+mn-ea"/>
              </a:endParaRPr>
            </a:p>
          </p:txBody>
        </p:sp>
        <p:cxnSp>
          <p:nvCxnSpPr>
            <p:cNvPr id="14" name="Google Shape;393;p24">
              <a:extLst>
                <a:ext uri="{FF2B5EF4-FFF2-40B4-BE49-F238E27FC236}">
                  <a16:creationId xmlns:a16="http://schemas.microsoft.com/office/drawing/2014/main" xmlns="" id="{9C797B34-A0B9-4741-A4BF-28101756BD75}"/>
                </a:ext>
              </a:extLst>
            </p:cNvPr>
            <p:cNvCxnSpPr/>
            <p:nvPr/>
          </p:nvCxnSpPr>
          <p:spPr>
            <a:xfrm>
              <a:off x="6823744" y="1558660"/>
              <a:ext cx="2" cy="77394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5" name="Google Shape;394;p24">
              <a:extLst>
                <a:ext uri="{FF2B5EF4-FFF2-40B4-BE49-F238E27FC236}">
                  <a16:creationId xmlns:a16="http://schemas.microsoft.com/office/drawing/2014/main" xmlns="" id="{37EAD127-055D-4D72-A021-C6F93C48025F}"/>
                </a:ext>
              </a:extLst>
            </p:cNvPr>
            <p:cNvSpPr/>
            <p:nvPr/>
          </p:nvSpPr>
          <p:spPr>
            <a:xfrm>
              <a:off x="5117282" y="2341528"/>
              <a:ext cx="2835479" cy="357895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16" name="Google Shape;395;p24">
              <a:extLst>
                <a:ext uri="{FF2B5EF4-FFF2-40B4-BE49-F238E27FC236}">
                  <a16:creationId xmlns:a16="http://schemas.microsoft.com/office/drawing/2014/main" xmlns="" id="{B95D8A2A-9BD0-439B-BA75-13ED19A24CED}"/>
                </a:ext>
              </a:extLst>
            </p:cNvPr>
            <p:cNvSpPr/>
            <p:nvPr/>
          </p:nvSpPr>
          <p:spPr>
            <a:xfrm>
              <a:off x="5438161" y="2497351"/>
              <a:ext cx="2252445" cy="49495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Spring 4.3.4 </a:t>
              </a:r>
            </a:p>
            <a:p>
              <a:pPr marL="0" marR="0" lvl="0" indent="0" algn="ctr" rtl="0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Framework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17" name="Google Shape;396;p24">
              <a:extLst>
                <a:ext uri="{FF2B5EF4-FFF2-40B4-BE49-F238E27FC236}">
                  <a16:creationId xmlns:a16="http://schemas.microsoft.com/office/drawing/2014/main" xmlns="" id="{1AC2184F-6477-4FE5-B57D-6A04E8AA1771}"/>
                </a:ext>
              </a:extLst>
            </p:cNvPr>
            <p:cNvSpPr/>
            <p:nvPr/>
          </p:nvSpPr>
          <p:spPr>
            <a:xfrm>
              <a:off x="5301841" y="3685480"/>
              <a:ext cx="2525086" cy="37353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Controller</a:t>
              </a:r>
              <a:endParaRPr sz="18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18" name="Google Shape;397;p24">
              <a:extLst>
                <a:ext uri="{FF2B5EF4-FFF2-40B4-BE49-F238E27FC236}">
                  <a16:creationId xmlns:a16="http://schemas.microsoft.com/office/drawing/2014/main" xmlns="" id="{BF9345BF-0020-4B1B-9672-436CCC548C1E}"/>
                </a:ext>
              </a:extLst>
            </p:cNvPr>
            <p:cNvSpPr/>
            <p:nvPr/>
          </p:nvSpPr>
          <p:spPr>
            <a:xfrm>
              <a:off x="6489765" y="4571999"/>
              <a:ext cx="1337163" cy="22329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Interface</a:t>
              </a:r>
              <a:endParaRPr sz="10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19" name="Google Shape;398;p24">
              <a:extLst>
                <a:ext uri="{FF2B5EF4-FFF2-40B4-BE49-F238E27FC236}">
                  <a16:creationId xmlns:a16="http://schemas.microsoft.com/office/drawing/2014/main" xmlns="" id="{8E308751-C22F-4F59-9F9B-5E91F4D28C2C}"/>
                </a:ext>
              </a:extLst>
            </p:cNvPr>
            <p:cNvSpPr/>
            <p:nvPr/>
          </p:nvSpPr>
          <p:spPr>
            <a:xfrm>
              <a:off x="6489765" y="4905070"/>
              <a:ext cx="1337163" cy="22329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Service</a:t>
              </a:r>
              <a:endParaRPr sz="11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20" name="Google Shape;399;p24">
              <a:extLst>
                <a:ext uri="{FF2B5EF4-FFF2-40B4-BE49-F238E27FC236}">
                  <a16:creationId xmlns:a16="http://schemas.microsoft.com/office/drawing/2014/main" xmlns="" id="{F2FE755E-FCEC-4914-B88D-1C4BF4AA05E2}"/>
                </a:ext>
              </a:extLst>
            </p:cNvPr>
            <p:cNvSpPr/>
            <p:nvPr/>
          </p:nvSpPr>
          <p:spPr>
            <a:xfrm>
              <a:off x="6489765" y="5247143"/>
              <a:ext cx="1337163" cy="22329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Interface</a:t>
              </a:r>
              <a:endParaRPr sz="10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21" name="Google Shape;400;p24">
              <a:extLst>
                <a:ext uri="{FF2B5EF4-FFF2-40B4-BE49-F238E27FC236}">
                  <a16:creationId xmlns:a16="http://schemas.microsoft.com/office/drawing/2014/main" xmlns="" id="{96DC14BA-71B3-480E-A2FD-72AFD501573B}"/>
                </a:ext>
              </a:extLst>
            </p:cNvPr>
            <p:cNvSpPr/>
            <p:nvPr/>
          </p:nvSpPr>
          <p:spPr>
            <a:xfrm>
              <a:off x="6489765" y="5574985"/>
              <a:ext cx="1337163" cy="22329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DAO</a:t>
              </a:r>
              <a:endParaRPr sz="12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22" name="Google Shape;401;p24">
              <a:extLst>
                <a:ext uri="{FF2B5EF4-FFF2-40B4-BE49-F238E27FC236}">
                  <a16:creationId xmlns:a16="http://schemas.microsoft.com/office/drawing/2014/main" xmlns="" id="{FBF48D41-6212-44FF-87B8-8874D48C9FFC}"/>
                </a:ext>
              </a:extLst>
            </p:cNvPr>
            <p:cNvSpPr/>
            <p:nvPr/>
          </p:nvSpPr>
          <p:spPr>
            <a:xfrm>
              <a:off x="9041493" y="2597966"/>
              <a:ext cx="973123" cy="1533036"/>
            </a:xfrm>
            <a:prstGeom prst="can">
              <a:avLst>
                <a:gd name="adj" fmla="val 25000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Oracle</a:t>
              </a:r>
              <a:endParaRPr sz="1600" dirty="0">
                <a:latin typeface="+mn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11g DB</a:t>
              </a:r>
              <a:endParaRPr sz="1600" dirty="0">
                <a:latin typeface="+mn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cxnSp>
          <p:nvCxnSpPr>
            <p:cNvPr id="23" name="Google Shape;402;p24">
              <a:extLst>
                <a:ext uri="{FF2B5EF4-FFF2-40B4-BE49-F238E27FC236}">
                  <a16:creationId xmlns:a16="http://schemas.microsoft.com/office/drawing/2014/main" xmlns="" id="{35E196C7-54A8-4C3F-93C3-DAB77631D8DD}"/>
                </a:ext>
              </a:extLst>
            </p:cNvPr>
            <p:cNvCxnSpPr/>
            <p:nvPr/>
          </p:nvCxnSpPr>
          <p:spPr>
            <a:xfrm>
              <a:off x="7952761" y="4905070"/>
              <a:ext cx="402674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" name="Google Shape;403;p24">
              <a:extLst>
                <a:ext uri="{FF2B5EF4-FFF2-40B4-BE49-F238E27FC236}">
                  <a16:creationId xmlns:a16="http://schemas.microsoft.com/office/drawing/2014/main" xmlns="" id="{385D9768-59D3-4950-90F0-EC8BB104B625}"/>
                </a:ext>
              </a:extLst>
            </p:cNvPr>
            <p:cNvCxnSpPr/>
            <p:nvPr/>
          </p:nvCxnSpPr>
          <p:spPr>
            <a:xfrm rot="10800000">
              <a:off x="7952761" y="5410899"/>
              <a:ext cx="402674" cy="0"/>
            </a:xfrm>
            <a:prstGeom prst="straightConnector1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" name="Google Shape;404;p24">
              <a:extLst>
                <a:ext uri="{FF2B5EF4-FFF2-40B4-BE49-F238E27FC236}">
                  <a16:creationId xmlns:a16="http://schemas.microsoft.com/office/drawing/2014/main" xmlns="" id="{35AA6392-4DD6-427C-8C21-9E026C4A70E2}"/>
                </a:ext>
              </a:extLst>
            </p:cNvPr>
            <p:cNvSpPr/>
            <p:nvPr/>
          </p:nvSpPr>
          <p:spPr>
            <a:xfrm>
              <a:off x="5318616" y="4388872"/>
              <a:ext cx="1090569" cy="1464379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View</a:t>
              </a:r>
              <a:endParaRPr sz="1400" dirty="0">
                <a:latin typeface="+mn-e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Resolver</a:t>
              </a:r>
              <a:endParaRPr sz="14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26" name="Google Shape;405;p24">
              <a:extLst>
                <a:ext uri="{FF2B5EF4-FFF2-40B4-BE49-F238E27FC236}">
                  <a16:creationId xmlns:a16="http://schemas.microsoft.com/office/drawing/2014/main" xmlns="" id="{992E73C0-3DCA-4633-B4C6-2879BC3FE750}"/>
                </a:ext>
              </a:extLst>
            </p:cNvPr>
            <p:cNvSpPr/>
            <p:nvPr/>
          </p:nvSpPr>
          <p:spPr>
            <a:xfrm>
              <a:off x="5770223" y="3160940"/>
              <a:ext cx="1529593" cy="298073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Mapper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cxnSp>
          <p:nvCxnSpPr>
            <p:cNvPr id="27" name="Google Shape;406;p24">
              <a:extLst>
                <a:ext uri="{FF2B5EF4-FFF2-40B4-BE49-F238E27FC236}">
                  <a16:creationId xmlns:a16="http://schemas.microsoft.com/office/drawing/2014/main" xmlns="" id="{79FEA0D6-9956-41EF-9911-CFF09B5EB040}"/>
                </a:ext>
              </a:extLst>
            </p:cNvPr>
            <p:cNvCxnSpPr/>
            <p:nvPr/>
          </p:nvCxnSpPr>
          <p:spPr>
            <a:xfrm rot="10800000">
              <a:off x="6266576" y="1532361"/>
              <a:ext cx="0" cy="782523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8" name="Google Shape;407;p24">
              <a:extLst>
                <a:ext uri="{FF2B5EF4-FFF2-40B4-BE49-F238E27FC236}">
                  <a16:creationId xmlns:a16="http://schemas.microsoft.com/office/drawing/2014/main" xmlns="" id="{D61B21B2-FDB4-45EE-ADBE-C4888CCDA302}"/>
                </a:ext>
              </a:extLst>
            </p:cNvPr>
            <p:cNvSpPr/>
            <p:nvPr/>
          </p:nvSpPr>
          <p:spPr>
            <a:xfrm>
              <a:off x="2936147" y="2013358"/>
              <a:ext cx="1993395" cy="3907120"/>
            </a:xfrm>
            <a:prstGeom prst="snip1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  <p:cxnSp>
          <p:nvCxnSpPr>
            <p:cNvPr id="29" name="Google Shape;408;p24">
              <a:extLst>
                <a:ext uri="{FF2B5EF4-FFF2-40B4-BE49-F238E27FC236}">
                  <a16:creationId xmlns:a16="http://schemas.microsoft.com/office/drawing/2014/main" xmlns="" id="{29AD9BDD-5EDA-42D6-BD42-F34F60027A4E}"/>
                </a:ext>
              </a:extLst>
            </p:cNvPr>
            <p:cNvCxnSpPr/>
            <p:nvPr/>
          </p:nvCxnSpPr>
          <p:spPr>
            <a:xfrm>
              <a:off x="-1048791" y="2490349"/>
              <a:ext cx="1182849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" name="Google Shape;409;p24">
              <a:extLst>
                <a:ext uri="{FF2B5EF4-FFF2-40B4-BE49-F238E27FC236}">
                  <a16:creationId xmlns:a16="http://schemas.microsoft.com/office/drawing/2014/main" xmlns="" id="{79D843E8-5DE4-4B67-BB9A-5569AEFFBEF1}"/>
                </a:ext>
              </a:extLst>
            </p:cNvPr>
            <p:cNvCxnSpPr/>
            <p:nvPr/>
          </p:nvCxnSpPr>
          <p:spPr>
            <a:xfrm>
              <a:off x="-1048791" y="2020790"/>
              <a:ext cx="118284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1" name="Google Shape;410;p24">
              <a:extLst>
                <a:ext uri="{FF2B5EF4-FFF2-40B4-BE49-F238E27FC236}">
                  <a16:creationId xmlns:a16="http://schemas.microsoft.com/office/drawing/2014/main" xmlns="" id="{A572C218-ADE8-4645-A980-9F1119C48A98}"/>
                </a:ext>
              </a:extLst>
            </p:cNvPr>
            <p:cNvSpPr txBox="1"/>
            <p:nvPr/>
          </p:nvSpPr>
          <p:spPr>
            <a:xfrm>
              <a:off x="215299" y="1862995"/>
              <a:ext cx="1822029" cy="37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요청</a:t>
              </a: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 (Request)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2" name="Google Shape;411;p24">
              <a:extLst>
                <a:ext uri="{FF2B5EF4-FFF2-40B4-BE49-F238E27FC236}">
                  <a16:creationId xmlns:a16="http://schemas.microsoft.com/office/drawing/2014/main" xmlns="" id="{15822C82-3B9A-499B-94AC-0B472D82B591}"/>
                </a:ext>
              </a:extLst>
            </p:cNvPr>
            <p:cNvSpPr txBox="1"/>
            <p:nvPr/>
          </p:nvSpPr>
          <p:spPr>
            <a:xfrm>
              <a:off x="199464" y="2323152"/>
              <a:ext cx="1928983" cy="371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응답</a:t>
              </a: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 (Response)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3" name="Google Shape;412;p24">
              <a:extLst>
                <a:ext uri="{FF2B5EF4-FFF2-40B4-BE49-F238E27FC236}">
                  <a16:creationId xmlns:a16="http://schemas.microsoft.com/office/drawing/2014/main" xmlns="" id="{AB0F1060-C840-4E6F-B662-2ECFFAB125CE}"/>
                </a:ext>
              </a:extLst>
            </p:cNvPr>
            <p:cNvSpPr/>
            <p:nvPr/>
          </p:nvSpPr>
          <p:spPr>
            <a:xfrm>
              <a:off x="3147401" y="3177125"/>
              <a:ext cx="1525262" cy="42408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CSS 3.0</a:t>
              </a:r>
              <a:endParaRPr sz="16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4" name="Google Shape;413;p24">
              <a:extLst>
                <a:ext uri="{FF2B5EF4-FFF2-40B4-BE49-F238E27FC236}">
                  <a16:creationId xmlns:a16="http://schemas.microsoft.com/office/drawing/2014/main" xmlns="" id="{57C1530A-FBE2-4446-A1E1-B9E00AD075E2}"/>
                </a:ext>
              </a:extLst>
            </p:cNvPr>
            <p:cNvSpPr/>
            <p:nvPr/>
          </p:nvSpPr>
          <p:spPr>
            <a:xfrm>
              <a:off x="3147401" y="2700974"/>
              <a:ext cx="1525262" cy="42408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HTML5</a:t>
              </a:r>
              <a:endParaRPr sz="16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5" name="Google Shape;414;p24">
              <a:extLst>
                <a:ext uri="{FF2B5EF4-FFF2-40B4-BE49-F238E27FC236}">
                  <a16:creationId xmlns:a16="http://schemas.microsoft.com/office/drawing/2014/main" xmlns="" id="{76A7602A-CC5A-4F33-A4CF-B87717C5DFFE}"/>
                </a:ext>
              </a:extLst>
            </p:cNvPr>
            <p:cNvSpPr/>
            <p:nvPr/>
          </p:nvSpPr>
          <p:spPr>
            <a:xfrm>
              <a:off x="3147401" y="2219838"/>
              <a:ext cx="1525262" cy="424084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jQuery 3.5.1</a:t>
              </a:r>
              <a:endParaRPr sz="16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6" name="Google Shape;415;p24">
              <a:extLst>
                <a:ext uri="{FF2B5EF4-FFF2-40B4-BE49-F238E27FC236}">
                  <a16:creationId xmlns:a16="http://schemas.microsoft.com/office/drawing/2014/main" xmlns="" id="{1DDB31A5-51C7-49E3-B8B2-2407B89E78E0}"/>
                </a:ext>
              </a:extLst>
            </p:cNvPr>
            <p:cNvSpPr/>
            <p:nvPr/>
          </p:nvSpPr>
          <p:spPr>
            <a:xfrm>
              <a:off x="3147401" y="4564714"/>
              <a:ext cx="1525262" cy="423331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Java JDK 1.8</a:t>
              </a:r>
              <a:endParaRPr sz="14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7" name="Google Shape;416;p24">
              <a:extLst>
                <a:ext uri="{FF2B5EF4-FFF2-40B4-BE49-F238E27FC236}">
                  <a16:creationId xmlns:a16="http://schemas.microsoft.com/office/drawing/2014/main" xmlns="" id="{398F8383-FC87-4DE8-BF03-0DD2696EBC3D}"/>
                </a:ext>
              </a:extLst>
            </p:cNvPr>
            <p:cNvSpPr/>
            <p:nvPr/>
          </p:nvSpPr>
          <p:spPr>
            <a:xfrm>
              <a:off x="3154846" y="4145481"/>
              <a:ext cx="1525262" cy="369326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JS</a:t>
              </a:r>
              <a:endParaRPr sz="14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8" name="Google Shape;417;p24">
              <a:extLst>
                <a:ext uri="{FF2B5EF4-FFF2-40B4-BE49-F238E27FC236}">
                  <a16:creationId xmlns:a16="http://schemas.microsoft.com/office/drawing/2014/main" xmlns="" id="{738A9866-7D12-4BD2-96C6-899A2C492028}"/>
                </a:ext>
              </a:extLst>
            </p:cNvPr>
            <p:cNvSpPr/>
            <p:nvPr/>
          </p:nvSpPr>
          <p:spPr>
            <a:xfrm>
              <a:off x="3147401" y="3661183"/>
              <a:ext cx="1525262" cy="423331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JSP(</a:t>
              </a:r>
              <a:r>
                <a:rPr lang="en-US" altLang="ko-KR" sz="14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JSTL/EL)</a:t>
              </a:r>
              <a:endParaRPr sz="14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39" name="Google Shape;418;p24">
              <a:extLst>
                <a:ext uri="{FF2B5EF4-FFF2-40B4-BE49-F238E27FC236}">
                  <a16:creationId xmlns:a16="http://schemas.microsoft.com/office/drawing/2014/main" xmlns="" id="{80D1239B-7747-4C52-8F93-5DFB0C4DC005}"/>
                </a:ext>
              </a:extLst>
            </p:cNvPr>
            <p:cNvSpPr/>
            <p:nvPr/>
          </p:nvSpPr>
          <p:spPr>
            <a:xfrm>
              <a:off x="3147400" y="5117849"/>
              <a:ext cx="1532707" cy="37353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Git Hub</a:t>
              </a:r>
              <a:endParaRPr sz="18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0" name="Google Shape;419;p24">
              <a:extLst>
                <a:ext uri="{FF2B5EF4-FFF2-40B4-BE49-F238E27FC236}">
                  <a16:creationId xmlns:a16="http://schemas.microsoft.com/office/drawing/2014/main" xmlns="" id="{388E3AC0-C3FA-486B-B1B7-D664C8E02092}"/>
                </a:ext>
              </a:extLst>
            </p:cNvPr>
            <p:cNvSpPr/>
            <p:nvPr/>
          </p:nvSpPr>
          <p:spPr>
            <a:xfrm>
              <a:off x="3154846" y="5574984"/>
              <a:ext cx="1532707" cy="27683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+mn-ea"/>
                  <a:cs typeface="Aharoni"/>
                  <a:sym typeface="Aharoni"/>
                </a:rPr>
                <a:t>Window 10</a:t>
              </a:r>
              <a:endParaRPr sz="1200" dirty="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1" name="Google Shape;420;p24">
              <a:extLst>
                <a:ext uri="{FF2B5EF4-FFF2-40B4-BE49-F238E27FC236}">
                  <a16:creationId xmlns:a16="http://schemas.microsoft.com/office/drawing/2014/main" xmlns="" id="{7CCB8CD1-0647-4730-BFB7-F390B131502F}"/>
                </a:ext>
              </a:extLst>
            </p:cNvPr>
            <p:cNvSpPr/>
            <p:nvPr/>
          </p:nvSpPr>
          <p:spPr>
            <a:xfrm>
              <a:off x="2618713" y="2267387"/>
              <a:ext cx="252028" cy="133382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22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2" name="Google Shape;421;p24">
              <a:extLst>
                <a:ext uri="{FF2B5EF4-FFF2-40B4-BE49-F238E27FC236}">
                  <a16:creationId xmlns:a16="http://schemas.microsoft.com/office/drawing/2014/main" xmlns="" id="{F918641C-25BF-4FD6-8F01-536A4404CC3D}"/>
                </a:ext>
              </a:extLst>
            </p:cNvPr>
            <p:cNvSpPr/>
            <p:nvPr/>
          </p:nvSpPr>
          <p:spPr>
            <a:xfrm>
              <a:off x="2629456" y="3661183"/>
              <a:ext cx="252028" cy="133382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22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3" name="Google Shape;422;p24">
              <a:extLst>
                <a:ext uri="{FF2B5EF4-FFF2-40B4-BE49-F238E27FC236}">
                  <a16:creationId xmlns:a16="http://schemas.microsoft.com/office/drawing/2014/main" xmlns="" id="{BD067CBF-68AF-47B5-89EF-BAE84456DE8D}"/>
                </a:ext>
              </a:extLst>
            </p:cNvPr>
            <p:cNvSpPr/>
            <p:nvPr/>
          </p:nvSpPr>
          <p:spPr>
            <a:xfrm>
              <a:off x="2611736" y="5128360"/>
              <a:ext cx="252028" cy="348931"/>
            </a:xfrm>
            <a:prstGeom prst="leftBrace">
              <a:avLst>
                <a:gd name="adj1" fmla="val 132309"/>
                <a:gd name="adj2" fmla="val 50000"/>
              </a:avLst>
            </a:prstGeom>
            <a:noFill/>
            <a:ln w="222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4" name="Google Shape;423;p24">
              <a:extLst>
                <a:ext uri="{FF2B5EF4-FFF2-40B4-BE49-F238E27FC236}">
                  <a16:creationId xmlns:a16="http://schemas.microsoft.com/office/drawing/2014/main" xmlns="" id="{13EA7878-6EE8-4250-B2EB-153C5D8BF1A5}"/>
                </a:ext>
              </a:extLst>
            </p:cNvPr>
            <p:cNvSpPr/>
            <p:nvPr/>
          </p:nvSpPr>
          <p:spPr>
            <a:xfrm>
              <a:off x="2613134" y="5549208"/>
              <a:ext cx="252028" cy="348931"/>
            </a:xfrm>
            <a:prstGeom prst="leftBrace">
              <a:avLst>
                <a:gd name="adj1" fmla="val 132309"/>
                <a:gd name="adj2" fmla="val 50000"/>
              </a:avLst>
            </a:prstGeom>
            <a:noFill/>
            <a:ln w="222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+mn-ea"/>
                <a:cs typeface="Aharoni"/>
                <a:sym typeface="Aharoni"/>
              </a:endParaRPr>
            </a:p>
          </p:txBody>
        </p:sp>
        <p:sp>
          <p:nvSpPr>
            <p:cNvPr id="45" name="Google Shape;424;p24">
              <a:extLst>
                <a:ext uri="{FF2B5EF4-FFF2-40B4-BE49-F238E27FC236}">
                  <a16:creationId xmlns:a16="http://schemas.microsoft.com/office/drawing/2014/main" xmlns="" id="{A23735F5-540B-4BED-9748-4CC91BAD3D02}"/>
                </a:ext>
              </a:extLst>
            </p:cNvPr>
            <p:cNvSpPr txBox="1"/>
            <p:nvPr/>
          </p:nvSpPr>
          <p:spPr>
            <a:xfrm>
              <a:off x="1601285" y="2732211"/>
              <a:ext cx="937732" cy="405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View</a:t>
              </a:r>
              <a:endParaRPr sz="180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46" name="Google Shape;425;p24">
              <a:extLst>
                <a:ext uri="{FF2B5EF4-FFF2-40B4-BE49-F238E27FC236}">
                  <a16:creationId xmlns:a16="http://schemas.microsoft.com/office/drawing/2014/main" xmlns="" id="{BEDF9927-8C50-4655-AA9F-78ED8EC2ED9E}"/>
                </a:ext>
              </a:extLst>
            </p:cNvPr>
            <p:cNvSpPr txBox="1"/>
            <p:nvPr/>
          </p:nvSpPr>
          <p:spPr>
            <a:xfrm>
              <a:off x="1039055" y="4074535"/>
              <a:ext cx="1563070" cy="574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Development</a:t>
              </a:r>
              <a:endParaRPr>
                <a:latin typeface="+mn-e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Language</a:t>
              </a:r>
              <a:endParaRPr sz="140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47" name="Google Shape;426;p24">
              <a:extLst>
                <a:ext uri="{FF2B5EF4-FFF2-40B4-BE49-F238E27FC236}">
                  <a16:creationId xmlns:a16="http://schemas.microsoft.com/office/drawing/2014/main" xmlns="" id="{0796BA8A-55A1-44F4-85F2-8EF999DB0754}"/>
                </a:ext>
              </a:extLst>
            </p:cNvPr>
            <p:cNvSpPr txBox="1"/>
            <p:nvPr/>
          </p:nvSpPr>
          <p:spPr>
            <a:xfrm>
              <a:off x="1549209" y="5112080"/>
              <a:ext cx="1269456" cy="405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0" dirty="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DVCS</a:t>
              </a:r>
              <a:endParaRPr sz="1800" dirty="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48" name="Google Shape;427;p24">
              <a:extLst>
                <a:ext uri="{FF2B5EF4-FFF2-40B4-BE49-F238E27FC236}">
                  <a16:creationId xmlns:a16="http://schemas.microsoft.com/office/drawing/2014/main" xmlns="" id="{4AFE6CAF-C59D-4B30-8AB9-16ED808C3B96}"/>
                </a:ext>
              </a:extLst>
            </p:cNvPr>
            <p:cNvSpPr txBox="1"/>
            <p:nvPr/>
          </p:nvSpPr>
          <p:spPr>
            <a:xfrm>
              <a:off x="1880575" y="5549208"/>
              <a:ext cx="606725" cy="405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+mn-ea"/>
                  <a:cs typeface="Arial"/>
                  <a:sym typeface="Arial"/>
                </a:rPr>
                <a:t>OS</a:t>
              </a:r>
              <a:endParaRPr sz="1800">
                <a:solidFill>
                  <a:schemeClr val="dk1"/>
                </a:solidFill>
                <a:latin typeface="+mn-ea"/>
                <a:cs typeface="Arial"/>
                <a:sym typeface="Arial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E136B74-EC2D-40D4-AC65-F782ED869147}"/>
              </a:ext>
            </a:extLst>
          </p:cNvPr>
          <p:cNvSpPr/>
          <p:nvPr/>
        </p:nvSpPr>
        <p:spPr>
          <a:xfrm>
            <a:off x="9948293" y="5029542"/>
            <a:ext cx="1185842" cy="12122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 </a:t>
            </a:r>
            <a:r>
              <a:rPr lang="en-US" altLang="ko-KR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batis</a:t>
            </a:r>
            <a:endParaRPr lang="ko-KR" altLang="en-US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0" name="Google Shape;402;p24">
            <a:extLst>
              <a:ext uri="{FF2B5EF4-FFF2-40B4-BE49-F238E27FC236}">
                <a16:creationId xmlns:a16="http://schemas.microsoft.com/office/drawing/2014/main" xmlns="" id="{E54DF71D-33B8-4A3B-A952-B1C9489CA6FE}"/>
              </a:ext>
            </a:extLst>
          </p:cNvPr>
          <p:cNvCxnSpPr>
            <a:cxnSpLocks/>
          </p:cNvCxnSpPr>
          <p:nvPr/>
        </p:nvCxnSpPr>
        <p:spPr>
          <a:xfrm flipV="1">
            <a:off x="10062934" y="4574274"/>
            <a:ext cx="487478" cy="4552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" name="Google Shape;403;p24">
            <a:extLst>
              <a:ext uri="{FF2B5EF4-FFF2-40B4-BE49-F238E27FC236}">
                <a16:creationId xmlns:a16="http://schemas.microsoft.com/office/drawing/2014/main" xmlns="" id="{C29A59CB-CC28-4DD4-9CDA-24094AEC8896}"/>
              </a:ext>
            </a:extLst>
          </p:cNvPr>
          <p:cNvCxnSpPr>
            <a:cxnSpLocks/>
          </p:cNvCxnSpPr>
          <p:nvPr/>
        </p:nvCxnSpPr>
        <p:spPr>
          <a:xfrm flipH="1">
            <a:off x="10881304" y="4653541"/>
            <a:ext cx="505662" cy="376001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946C897D-F74D-49DA-9DEB-2407B9D41390}"/>
              </a:ext>
            </a:extLst>
          </p:cNvPr>
          <p:cNvGrpSpPr/>
          <p:nvPr/>
        </p:nvGrpSpPr>
        <p:grpSpPr>
          <a:xfrm>
            <a:off x="4153008" y="0"/>
            <a:ext cx="7848624" cy="840343"/>
            <a:chOff x="4153008" y="0"/>
            <a:chExt cx="7848624" cy="84034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58CF0796-C919-4D5A-BC9B-C8B324E08B79}"/>
                </a:ext>
              </a:extLst>
            </p:cNvPr>
            <p:cNvSpPr/>
            <p:nvPr/>
          </p:nvSpPr>
          <p:spPr>
            <a:xfrm>
              <a:off x="4153008" y="0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DD5B13A-16D3-41FE-9390-D195774A1D5E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rgbClr val="000000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 CH3 CH4 CH5 CH6 CH7 CH8 CH9</a:t>
              </a:r>
              <a:endParaRPr lang="ko-KR" altLang="en-US" sz="2800" spc="300" dirty="0">
                <a:solidFill>
                  <a:srgbClr val="000000"/>
                </a:solidFill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9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3428230" cy="914400"/>
            <a:chOff x="631081" y="1827767"/>
            <a:chExt cx="3428230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2513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벤치마킹</a:t>
              </a:r>
              <a:r>
                <a:rPr lang="en-US" altLang="ko-KR" sz="2400" dirty="0">
                  <a:latin typeface="+mj-ea"/>
                  <a:ea typeface="+mj-ea"/>
                </a:rPr>
                <a:t>: </a:t>
              </a:r>
              <a:r>
                <a:rPr lang="ko-KR" altLang="en-US" sz="2400" dirty="0">
                  <a:latin typeface="+mj-ea"/>
                  <a:ea typeface="+mj-ea"/>
                </a:rPr>
                <a:t>요기요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:a16="http://schemas.microsoft.com/office/drawing/2014/main" xmlns="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038726C-9493-4060-A1FE-3A0D2B31C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0" r="-6592"/>
          <a:stretch/>
        </p:blipFill>
        <p:spPr>
          <a:xfrm>
            <a:off x="1381695" y="2742167"/>
            <a:ext cx="2188411" cy="2972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F2592E2-8279-40AA-BCFD-B82815457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027" y="3749648"/>
            <a:ext cx="2393042" cy="2483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E2475B9-33F9-4F76-9E05-077D0B306875}"/>
              </a:ext>
            </a:extLst>
          </p:cNvPr>
          <p:cNvSpPr txBox="1"/>
          <p:nvPr/>
        </p:nvSpPr>
        <p:spPr>
          <a:xfrm>
            <a:off x="5478024" y="2817753"/>
            <a:ext cx="6282434" cy="310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+mj-ea"/>
                <a:ea typeface="+mj-ea"/>
              </a:rPr>
              <a:t>장점</a:t>
            </a:r>
            <a:endParaRPr lang="en-US" altLang="ko-KR" dirty="0">
              <a:solidFill>
                <a:srgbClr val="0070C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벤치마킹 한 배달 어플 중 유일하게 웹사이트 주문 가능</a:t>
            </a:r>
            <a:r>
              <a:rPr lang="en-US" altLang="ko-KR" dirty="0">
                <a:latin typeface="+mn-ea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j-ea"/>
                <a:ea typeface="+mj-ea"/>
              </a:rPr>
              <a:t>단점</a:t>
            </a:r>
            <a:endParaRPr lang="en-US" altLang="ko-KR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마이페이지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리뷰 신고 등의 유효성 검사 부재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다소 불편한 </a:t>
            </a: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의 웹 페이지에 대한 보완이 필요</a:t>
            </a:r>
            <a:endParaRPr lang="en-US" altLang="ko-KR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A231D851-2974-4B77-925A-277126BB2BE5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F929297-B61F-47DC-B830-419E4E9F9A2E}"/>
                </a:ext>
              </a:extLst>
            </p:cNvPr>
            <p:cNvSpPr/>
            <p:nvPr/>
          </p:nvSpPr>
          <p:spPr>
            <a:xfrm>
              <a:off x="4998326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251D97F-B711-4500-88CF-1DC361FC2CA8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</a:t>
              </a:r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CH3 CH4 CH5 CH6 CH7 CH8 CH9</a:t>
              </a:r>
              <a:endParaRPr lang="ko-KR" altLang="en-US" sz="2800" spc="300" dirty="0"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90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4152787" cy="914400"/>
            <a:chOff x="631081" y="1827767"/>
            <a:chExt cx="4152787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3238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벤치마킹</a:t>
              </a:r>
              <a:r>
                <a:rPr lang="en-US" altLang="ko-KR" sz="2400" dirty="0">
                  <a:latin typeface="+mj-ea"/>
                  <a:ea typeface="+mj-ea"/>
                </a:rPr>
                <a:t>: </a:t>
              </a:r>
              <a:r>
                <a:rPr lang="ko-KR" altLang="en-US" sz="2400" dirty="0">
                  <a:latin typeface="+mj-ea"/>
                  <a:ea typeface="+mj-ea"/>
                </a:rPr>
                <a:t>배달의 명수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:a16="http://schemas.microsoft.com/office/drawing/2014/main" xmlns="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그림 개체 틀 29">
            <a:extLst>
              <a:ext uri="{FF2B5EF4-FFF2-40B4-BE49-F238E27FC236}">
                <a16:creationId xmlns:a16="http://schemas.microsoft.com/office/drawing/2014/main" xmlns="" id="{FD963A4F-F054-4BF5-AF4C-FC072D13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156" b="12156"/>
          <a:stretch/>
        </p:blipFill>
        <p:spPr>
          <a:xfrm>
            <a:off x="1545481" y="2677319"/>
            <a:ext cx="1849191" cy="2953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개체 틀 29">
            <a:extLst>
              <a:ext uri="{FF2B5EF4-FFF2-40B4-BE49-F238E27FC236}">
                <a16:creationId xmlns:a16="http://schemas.microsoft.com/office/drawing/2014/main" xmlns="" id="{7652DFFD-2AAD-490E-B6A3-9DADC41F67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156" b="12156"/>
          <a:stretch/>
        </p:blipFill>
        <p:spPr>
          <a:xfrm>
            <a:off x="2733518" y="3429001"/>
            <a:ext cx="1849191" cy="268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92EC7C5-F6D4-4846-9E69-009C7F19FB69}"/>
              </a:ext>
            </a:extLst>
          </p:cNvPr>
          <p:cNvSpPr txBox="1"/>
          <p:nvPr/>
        </p:nvSpPr>
        <p:spPr>
          <a:xfrm>
            <a:off x="5050194" y="3121207"/>
            <a:ext cx="6282434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장점</a:t>
            </a:r>
            <a:endParaRPr lang="en-US" altLang="ko-KR" dirty="0">
              <a:solidFill>
                <a:srgbClr val="0070C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합리적인 배달요금과 지역화폐상품권 사용이 용이함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단점</a:t>
            </a:r>
            <a:endParaRPr lang="en-US" altLang="ko-KR" dirty="0">
              <a:solidFill>
                <a:srgbClr val="FF0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불편한 메뉴설계와 카테고리 정렬이 유연하지 않음</a:t>
            </a:r>
            <a:endParaRPr lang="en-US" altLang="ko-KR" dirty="0">
              <a:latin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B2D8786-4346-4CC8-8877-1630AEE416A2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DCED976E-31C5-479E-BC89-FC2F8D8FDD1A}"/>
                </a:ext>
              </a:extLst>
            </p:cNvPr>
            <p:cNvSpPr/>
            <p:nvPr/>
          </p:nvSpPr>
          <p:spPr>
            <a:xfrm>
              <a:off x="4998326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0D67722-D5D8-49EC-8CCF-A1CD99448B14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</a:t>
              </a:r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CH3 CH4 CH5 CH6 CH7 CH8 CH9</a:t>
              </a:r>
              <a:endParaRPr lang="ko-KR" altLang="en-US" sz="2800" spc="300" dirty="0"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51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2C9820-C331-4B99-AB5A-A6C4AC948A57}"/>
              </a:ext>
            </a:extLst>
          </p:cNvPr>
          <p:cNvSpPr txBox="1"/>
          <p:nvPr/>
        </p:nvSpPr>
        <p:spPr>
          <a:xfrm>
            <a:off x="190368" y="286576"/>
            <a:ext cx="3276858" cy="1340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FLEX</a:t>
            </a:r>
          </a:p>
          <a:p>
            <a:pPr algn="ctr">
              <a:lnSpc>
                <a:spcPts val="4800"/>
              </a:lnSpc>
            </a:pPr>
            <a:r>
              <a:rPr lang="en-US" altLang="ko-KR" sz="5400" dirty="0">
                <a:ln w="12700">
                  <a:solidFill>
                    <a:srgbClr val="FFFFFF"/>
                  </a:solidFill>
                </a:ln>
                <a:latin typeface="Bauhaus 93" panose="04030905020B02020C02" pitchFamily="82" charset="0"/>
              </a:rPr>
              <a:t>DELIEVERY</a:t>
            </a:r>
            <a:endParaRPr lang="ko-KR" altLang="en-US" sz="5400" dirty="0">
              <a:ln w="12700">
                <a:solidFill>
                  <a:srgbClr val="FFFFFF"/>
                </a:solidFill>
              </a:ln>
              <a:latin typeface="Bauhaus 93" panose="04030905020B02020C02" pitchFamily="8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0DB6D22-C9BE-46F7-A9CF-13CE49E6CFA9}"/>
              </a:ext>
            </a:extLst>
          </p:cNvPr>
          <p:cNvSpPr/>
          <p:nvPr/>
        </p:nvSpPr>
        <p:spPr>
          <a:xfrm>
            <a:off x="431542" y="1623032"/>
            <a:ext cx="11368572" cy="4893974"/>
          </a:xfrm>
          <a:prstGeom prst="roundRect">
            <a:avLst>
              <a:gd name="adj" fmla="val 21338"/>
            </a:avLst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A972600-D51D-4E46-A6ED-775A38705911}"/>
              </a:ext>
            </a:extLst>
          </p:cNvPr>
          <p:cNvGrpSpPr/>
          <p:nvPr/>
        </p:nvGrpSpPr>
        <p:grpSpPr>
          <a:xfrm>
            <a:off x="631081" y="1827767"/>
            <a:ext cx="4152787" cy="914400"/>
            <a:chOff x="631081" y="1827767"/>
            <a:chExt cx="4152787" cy="914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B681B2F-80EA-4206-912F-819C536A50A2}"/>
                </a:ext>
              </a:extLst>
            </p:cNvPr>
            <p:cNvSpPr txBox="1"/>
            <p:nvPr/>
          </p:nvSpPr>
          <p:spPr>
            <a:xfrm>
              <a:off x="1545481" y="2147984"/>
              <a:ext cx="3238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벤치마킹</a:t>
              </a:r>
              <a:r>
                <a:rPr lang="en-US" altLang="ko-KR" sz="2400" dirty="0">
                  <a:latin typeface="+mj-ea"/>
                  <a:ea typeface="+mj-ea"/>
                </a:rPr>
                <a:t>: </a:t>
              </a:r>
              <a:r>
                <a:rPr lang="ko-KR" altLang="en-US" sz="2400" dirty="0">
                  <a:latin typeface="+mj-ea"/>
                  <a:ea typeface="+mj-ea"/>
                </a:rPr>
                <a:t>배달의 명수</a:t>
              </a:r>
            </a:p>
          </p:txBody>
        </p:sp>
        <p:pic>
          <p:nvPicPr>
            <p:cNvPr id="10" name="그래픽 9" descr="쇼핑백 단색으로 채워진">
              <a:extLst>
                <a:ext uri="{FF2B5EF4-FFF2-40B4-BE49-F238E27FC236}">
                  <a16:creationId xmlns:a16="http://schemas.microsoft.com/office/drawing/2014/main" xmlns="" id="{19B14833-21A9-495D-99C4-4CB816A2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31081" y="1827767"/>
              <a:ext cx="914400" cy="914400"/>
            </a:xfrm>
            <a:prstGeom prst="rect">
              <a:avLst/>
            </a:prstGeom>
          </p:spPr>
        </p:pic>
      </p:grpSp>
      <p:pic>
        <p:nvPicPr>
          <p:cNvPr id="11" name="그림 개체 틀 29">
            <a:extLst>
              <a:ext uri="{FF2B5EF4-FFF2-40B4-BE49-F238E27FC236}">
                <a16:creationId xmlns:a16="http://schemas.microsoft.com/office/drawing/2014/main" xmlns="" id="{B8AF1124-AEEB-4244-BA0C-6ED65783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156" b="12156"/>
          <a:stretch/>
        </p:blipFill>
        <p:spPr>
          <a:xfrm>
            <a:off x="8363950" y="2343610"/>
            <a:ext cx="2162175" cy="3452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개체 틀 29">
            <a:extLst>
              <a:ext uri="{FF2B5EF4-FFF2-40B4-BE49-F238E27FC236}">
                <a16:creationId xmlns:a16="http://schemas.microsoft.com/office/drawing/2014/main" xmlns="" id="{6545F588-226D-47DD-8622-18764474B7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156" b="12156"/>
          <a:stretch/>
        </p:blipFill>
        <p:spPr>
          <a:xfrm>
            <a:off x="5774690" y="2343610"/>
            <a:ext cx="2162175" cy="3452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5453B95-1493-4FDB-9128-C52AA710D965}"/>
              </a:ext>
            </a:extLst>
          </p:cNvPr>
          <p:cNvSpPr txBox="1"/>
          <p:nvPr/>
        </p:nvSpPr>
        <p:spPr>
          <a:xfrm>
            <a:off x="736484" y="3532453"/>
            <a:ext cx="4824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EBD01"/>
                </a:solidFill>
                <a:latin typeface="+mj-ea"/>
                <a:ea typeface="+mj-ea"/>
              </a:rPr>
              <a:t>점포상세정보 및 점포리스트</a:t>
            </a:r>
            <a:r>
              <a:rPr lang="en-US" altLang="ko-KR" dirty="0">
                <a:solidFill>
                  <a:srgbClr val="FEBD0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FEBD01"/>
                </a:solidFill>
                <a:latin typeface="+mj-ea"/>
                <a:ea typeface="+mj-ea"/>
              </a:rPr>
              <a:t>👉</a:t>
            </a:r>
            <a:endParaRPr lang="en-US" altLang="ko-KR" dirty="0">
              <a:solidFill>
                <a:srgbClr val="FEBD01"/>
              </a:solidFill>
              <a:latin typeface="+mj-ea"/>
              <a:ea typeface="+mj-ea"/>
            </a:endParaRPr>
          </a:p>
          <a:p>
            <a:pPr algn="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점포들을  카테고리별로 나열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비교적 깔끔한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UI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긴 하나 배달의 민족에 비해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할인쿠폰 제공 등 고객 친화적인 요소가 부족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7F3B353-E526-488F-92A4-B61E76D3FB3A}"/>
              </a:ext>
            </a:extLst>
          </p:cNvPr>
          <p:cNvGrpSpPr/>
          <p:nvPr/>
        </p:nvGrpSpPr>
        <p:grpSpPr>
          <a:xfrm>
            <a:off x="4153009" y="-7597"/>
            <a:ext cx="7848623" cy="840343"/>
            <a:chOff x="4153009" y="-7597"/>
            <a:chExt cx="7848623" cy="8403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DD1CD38A-E2D9-4439-B3CC-6CD7EA116702}"/>
                </a:ext>
              </a:extLst>
            </p:cNvPr>
            <p:cNvSpPr/>
            <p:nvPr/>
          </p:nvSpPr>
          <p:spPr>
            <a:xfrm>
              <a:off x="4998326" y="-7597"/>
              <a:ext cx="961433" cy="8403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B30B440-485D-4414-9C95-4485EC9D5181}"/>
                </a:ext>
              </a:extLst>
            </p:cNvPr>
            <p:cNvSpPr txBox="1"/>
            <p:nvPr/>
          </p:nvSpPr>
          <p:spPr>
            <a:xfrm>
              <a:off x="4153009" y="309526"/>
              <a:ext cx="784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CH1 </a:t>
              </a:r>
              <a:r>
                <a:rPr lang="en-US" altLang="ko-KR" sz="2800" spc="300" dirty="0">
                  <a:solidFill>
                    <a:schemeClr val="bg1"/>
                  </a:solidFill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CH2</a:t>
              </a:r>
              <a:r>
                <a:rPr lang="en-US" altLang="ko-KR" sz="2800" spc="300" dirty="0">
                  <a:latin typeface="116angduk_honesty1.5" panose="02000500000000000000" pitchFamily="2" charset="-127"/>
                  <a:ea typeface="116angduk_honesty1.5" panose="02000500000000000000" pitchFamily="2" charset="-127"/>
                </a:rPr>
                <a:t> CH3 CH4 CH5 CH6 CH7 CH8 CH9</a:t>
              </a:r>
              <a:endParaRPr lang="ko-KR" altLang="en-US" sz="2800" spc="300" dirty="0">
                <a:latin typeface="116angduk_honesty1.5" panose="02000500000000000000" pitchFamily="2" charset="-127"/>
                <a:ea typeface="116angduk_honesty1.5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749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7">
      <a:dk1>
        <a:sysClr val="windowText" lastClr="000000"/>
      </a:dk1>
      <a:lt1>
        <a:sysClr val="window" lastClr="FFFFFF"/>
      </a:lt1>
      <a:dk2>
        <a:srgbClr val="5C5CC0"/>
      </a:dk2>
      <a:lt2>
        <a:srgbClr val="FEBD01"/>
      </a:lt2>
      <a:accent1>
        <a:srgbClr val="B8B7F0"/>
      </a:accent1>
      <a:accent2>
        <a:srgbClr val="6716A1"/>
      </a:accent2>
      <a:accent3>
        <a:srgbClr val="A5A5A5"/>
      </a:accent3>
      <a:accent4>
        <a:srgbClr val="FEBD01"/>
      </a:accent4>
      <a:accent5>
        <a:srgbClr val="FF0000"/>
      </a:accent5>
      <a:accent6>
        <a:srgbClr val="00B050"/>
      </a:accent6>
      <a:hlink>
        <a:srgbClr val="0563C1"/>
      </a:hlink>
      <a:folHlink>
        <a:srgbClr val="954F72"/>
      </a:folHlink>
    </a:clrScheme>
    <a:fontScheme name="하늘구름_조선일보명조">
      <a:majorFont>
        <a:latin typeface="DX하늘구름"/>
        <a:ea typeface="DX하늘구름"/>
        <a:cs typeface=""/>
      </a:majorFont>
      <a:minorFont>
        <a:latin typeface="조선일보명조"/>
        <a:ea typeface="조선일보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6824</TotalTime>
  <Words>1187</Words>
  <Application>Microsoft Office PowerPoint</Application>
  <PresentationFormat>와이드스크린</PresentationFormat>
  <Paragraphs>367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DX하늘구름</vt:lpstr>
      <vt:lpstr>DX영화자막 M</vt:lpstr>
      <vt:lpstr>Arial</vt:lpstr>
      <vt:lpstr>Aharoni</vt:lpstr>
      <vt:lpstr>Bauhaus 93</vt:lpstr>
      <vt:lpstr>조선일보명조</vt:lpstr>
      <vt:lpstr>116angduk_honesty1.5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Sujeong</dc:creator>
  <cp:lastModifiedBy>sillen</cp:lastModifiedBy>
  <cp:revision>1366</cp:revision>
  <dcterms:created xsi:type="dcterms:W3CDTF">2021-01-06T12:00:28Z</dcterms:created>
  <dcterms:modified xsi:type="dcterms:W3CDTF">2021-04-01T07:39:08Z</dcterms:modified>
</cp:coreProperties>
</file>